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2"/>
  </p:notesMasterIdLst>
  <p:sldIdLst>
    <p:sldId id="319" r:id="rId2"/>
    <p:sldId id="320" r:id="rId3"/>
    <p:sldId id="266" r:id="rId4"/>
    <p:sldId id="268" r:id="rId5"/>
    <p:sldId id="258" r:id="rId6"/>
    <p:sldId id="278" r:id="rId7"/>
    <p:sldId id="309" r:id="rId8"/>
    <p:sldId id="313" r:id="rId9"/>
    <p:sldId id="314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18" r:id="rId20"/>
    <p:sldId id="324" r:id="rId21"/>
    <p:sldId id="326" r:id="rId22"/>
    <p:sldId id="342" r:id="rId23"/>
    <p:sldId id="343" r:id="rId24"/>
    <p:sldId id="344" r:id="rId25"/>
    <p:sldId id="325" r:id="rId26"/>
    <p:sldId id="345" r:id="rId27"/>
    <p:sldId id="346" r:id="rId28"/>
    <p:sldId id="347" r:id="rId29"/>
    <p:sldId id="348" r:id="rId30"/>
    <p:sldId id="349" r:id="rId3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68D230F3-CF80-4859-8CE7-A43EE81993B5}" styleName="Light Style 1 - Accent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912C8C85-51F0-491E-9774-3900AFEF0FD7}" styleName="Light Style 2 - Accent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1839" autoAdjust="0"/>
    <p:restoredTop sz="94660"/>
  </p:normalViewPr>
  <p:slideViewPr>
    <p:cSldViewPr snapToGrid="0">
      <p:cViewPr varScale="1">
        <p:scale>
          <a:sx n="72" d="100"/>
          <a:sy n="72" d="100"/>
        </p:scale>
        <p:origin x="378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7EB167A-B188-43B3-BE3A-1B446F8B8339}" type="datetimeFigureOut">
              <a:rPr lang="en-US" smtClean="0"/>
              <a:t>6/9/2023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F171122-54EE-4B8D-A16D-607D656E53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02085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38EA237-A359-4CC0-951A-F3A14D13DA26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151389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sv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5" Type="http://schemas.microsoft.com/office/2007/relationships/hdphoto" Target="../media/hdphoto2.wdp"/><Relationship Id="rId4" Type="http://schemas.openxmlformats.org/officeDocument/2006/relationships/image" Target="../media/image6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ree photo retro table wood background pattern">
            <a:extLst>
              <a:ext uri="{FF2B5EF4-FFF2-40B4-BE49-F238E27FC236}">
                <a16:creationId xmlns:a16="http://schemas.microsoft.com/office/drawing/2014/main" id="{5EDBD09C-5D78-446C-B9CE-23C813F563A2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duotone>
              <a:schemeClr val="accent4">
                <a:shade val="45000"/>
                <a:satMod val="135000"/>
              </a:schemeClr>
              <a:prstClr val="white"/>
            </a:duotone>
            <a:alphaModFix amt="8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12192001" cy="68540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>
            <a:extLst>
              <a:ext uri="{FF2B5EF4-FFF2-40B4-BE49-F238E27FC236}">
                <a16:creationId xmlns:a16="http://schemas.microsoft.com/office/drawing/2014/main" id="{DAE47398-2B53-496F-AFCE-BB8180EE5885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 cstate="hq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202" b="95936" l="262" r="99052">
                        <a14:foregroundMark x1="18411" y1="8498" x2="20504" y2="11084"/>
                        <a14:foregroundMark x1="9712" y1="25493" x2="9091" y2="27709"/>
                        <a14:foregroundMark x1="294" y1="38670" x2="11871" y2="56527"/>
                        <a14:foregroundMark x1="11871" y1="56527" x2="17135" y2="60345"/>
                        <a14:foregroundMark x1="17135" y1="60345" x2="20209" y2="52217"/>
                        <a14:foregroundMark x1="2387" y1="58621" x2="4284" y2="58990"/>
                        <a14:foregroundMark x1="916" y1="65764" x2="2191" y2="66502"/>
                        <a14:foregroundMark x1="29202" y1="59360" x2="24428" y2="68103"/>
                        <a14:foregroundMark x1="24428" y1="68103" x2="24003" y2="69951"/>
                        <a14:foregroundMark x1="6998" y1="72537" x2="8502" y2="74384"/>
                        <a14:foregroundMark x1="9908" y1="78202" x2="12590" y2="80049"/>
                        <a14:foregroundMark x1="3303" y1="74754" x2="6115" y2="78202"/>
                        <a14:foregroundMark x1="41203" y1="6650" x2="42315" y2="32266"/>
                        <a14:foregroundMark x1="50000" y1="20936" x2="50491" y2="16749"/>
                        <a14:foregroundMark x1="58404" y1="19458" x2="58404" y2="29187"/>
                        <a14:foregroundMark x1="67201" y1="22783" x2="66808" y2="28079"/>
                        <a14:foregroundMark x1="75703" y1="20936" x2="75801" y2="27340"/>
                        <a14:foregroundMark x1="80903" y1="19089" x2="80903" y2="24754"/>
                        <a14:foregroundMark x1="90092" y1="19828" x2="90092" y2="24754"/>
                        <a14:foregroundMark x1="90386" y1="3202" x2="90386" y2="3571"/>
                        <a14:foregroundMark x1="94604" y1="14901" x2="94604" y2="22044"/>
                        <a14:foregroundMark x1="41302" y1="60468" x2="41105" y2="67980"/>
                        <a14:foregroundMark x1="49411" y1="65394" x2="49313" y2="69951"/>
                        <a14:foregroundMark x1="54513" y1="61946" x2="54284" y2="67980"/>
                        <a14:foregroundMark x1="58012" y1="67611" x2="57685" y2="72906"/>
                        <a14:foregroundMark x1="66285" y1="63916" x2="66285" y2="66872"/>
                        <a14:foregroundMark x1="75605" y1="70690" x2="75114" y2="73276"/>
                        <a14:foregroundMark x1="75997" y1="95567" x2="76586" y2="95567"/>
                        <a14:foregroundMark x1="85513" y1="63547" x2="84794" y2="66872"/>
                        <a14:foregroundMark x1="93591" y1="63547" x2="93002" y2="70690"/>
                        <a14:foregroundMark x1="99084" y1="67980" x2="98986" y2="75493"/>
                        <a14:foregroundMark x1="40713" y1="95567" x2="47155" y2="95936"/>
                        <a14:foregroundMark x1="47155" y1="95936" x2="52910" y2="95567"/>
                        <a14:foregroundMark x1="52910" y1="95567" x2="63571" y2="95567"/>
                        <a14:foregroundMark x1="63571" y1="95567" x2="68901" y2="95074"/>
                        <a14:foregroundMark x1="68901" y1="95074" x2="72596" y2="95074"/>
                        <a14:foregroundMark x1="6409" y1="62315" x2="7685" y2="66133"/>
                        <a14:foregroundMark x1="8797" y1="84236" x2="9908" y2="8534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381" y="5948217"/>
            <a:ext cx="2934855" cy="6622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Graphic 23" descr="Grid lines">
            <a:extLst>
              <a:ext uri="{FF2B5EF4-FFF2-40B4-BE49-F238E27FC236}">
                <a16:creationId xmlns:a16="http://schemas.microsoft.com/office/drawing/2014/main" id="{AA843B7A-CD12-49AD-9416-006E525512B1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p:blipFill>
        <p:spPr>
          <a:xfrm>
            <a:off x="9835" y="11877"/>
            <a:ext cx="12192000" cy="6848168"/>
          </a:xfrm>
          <a:prstGeom prst="rect">
            <a:avLst/>
          </a:prstGeom>
        </p:spPr>
      </p:pic>
      <p:grpSp>
        <p:nvGrpSpPr>
          <p:cNvPr id="17" name="Group 16">
            <a:extLst>
              <a:ext uri="{FF2B5EF4-FFF2-40B4-BE49-F238E27FC236}">
                <a16:creationId xmlns:a16="http://schemas.microsoft.com/office/drawing/2014/main" id="{18D5443A-EF14-49A7-8575-1489CF840CFF}"/>
              </a:ext>
            </a:extLst>
          </p:cNvPr>
          <p:cNvGrpSpPr/>
          <p:nvPr userDrawn="1"/>
        </p:nvGrpSpPr>
        <p:grpSpPr>
          <a:xfrm>
            <a:off x="9825008" y="317793"/>
            <a:ext cx="2051243" cy="2015076"/>
            <a:chOff x="9825008" y="317793"/>
            <a:chExt cx="2051243" cy="2015076"/>
          </a:xfrm>
        </p:grpSpPr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id="{C3BC46D8-52E8-4343-8BE1-6A4CDB652743}"/>
                </a:ext>
              </a:extLst>
            </p:cNvPr>
            <p:cNvGrpSpPr/>
            <p:nvPr userDrawn="1"/>
          </p:nvGrpSpPr>
          <p:grpSpPr>
            <a:xfrm>
              <a:off x="9825008" y="353961"/>
              <a:ext cx="2051243" cy="425938"/>
              <a:chOff x="9825008" y="353961"/>
              <a:chExt cx="2051243" cy="425938"/>
            </a:xfrm>
          </p:grpSpPr>
          <p:cxnSp>
            <p:nvCxnSpPr>
              <p:cNvPr id="12" name="Straight Connector 11">
                <a:extLst>
                  <a:ext uri="{FF2B5EF4-FFF2-40B4-BE49-F238E27FC236}">
                    <a16:creationId xmlns:a16="http://schemas.microsoft.com/office/drawing/2014/main" id="{E6E80D27-A7A2-4A55-8F7E-D396F915B2F0}"/>
                  </a:ext>
                </a:extLst>
              </p:cNvPr>
              <p:cNvCxnSpPr/>
              <p:nvPr userDrawn="1"/>
            </p:nvCxnSpPr>
            <p:spPr>
              <a:xfrm>
                <a:off x="10284542" y="353961"/>
                <a:ext cx="1591709" cy="0"/>
              </a:xfrm>
              <a:prstGeom prst="line">
                <a:avLst/>
              </a:prstGeom>
              <a:ln w="76200">
                <a:solidFill>
                  <a:schemeClr val="accent2">
                    <a:alpha val="17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Straight Connector 13">
                <a:extLst>
                  <a:ext uri="{FF2B5EF4-FFF2-40B4-BE49-F238E27FC236}">
                    <a16:creationId xmlns:a16="http://schemas.microsoft.com/office/drawing/2014/main" id="{F7A21766-7DBF-4013-BED6-9A529175CE9E}"/>
                  </a:ext>
                </a:extLst>
              </p:cNvPr>
              <p:cNvCxnSpPr/>
              <p:nvPr userDrawn="1"/>
            </p:nvCxnSpPr>
            <p:spPr>
              <a:xfrm>
                <a:off x="10113826" y="501445"/>
                <a:ext cx="1591709" cy="0"/>
              </a:xfrm>
              <a:prstGeom prst="line">
                <a:avLst/>
              </a:prstGeom>
              <a:ln w="76200">
                <a:solidFill>
                  <a:schemeClr val="accent2">
                    <a:alpha val="17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Straight Connector 14">
                <a:extLst>
                  <a:ext uri="{FF2B5EF4-FFF2-40B4-BE49-F238E27FC236}">
                    <a16:creationId xmlns:a16="http://schemas.microsoft.com/office/drawing/2014/main" id="{B11D3201-CCBF-459F-8490-A970D2E7CA0E}"/>
                  </a:ext>
                </a:extLst>
              </p:cNvPr>
              <p:cNvCxnSpPr/>
              <p:nvPr userDrawn="1"/>
            </p:nvCxnSpPr>
            <p:spPr>
              <a:xfrm>
                <a:off x="9972670" y="639097"/>
                <a:ext cx="1591709" cy="0"/>
              </a:xfrm>
              <a:prstGeom prst="line">
                <a:avLst/>
              </a:prstGeom>
              <a:ln w="76200">
                <a:solidFill>
                  <a:schemeClr val="accent2">
                    <a:alpha val="17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Straight Connector 15">
                <a:extLst>
                  <a:ext uri="{FF2B5EF4-FFF2-40B4-BE49-F238E27FC236}">
                    <a16:creationId xmlns:a16="http://schemas.microsoft.com/office/drawing/2014/main" id="{75A9F9B6-6BD4-4E60-9AE0-63B9E31DBA92}"/>
                  </a:ext>
                </a:extLst>
              </p:cNvPr>
              <p:cNvCxnSpPr/>
              <p:nvPr userDrawn="1"/>
            </p:nvCxnSpPr>
            <p:spPr>
              <a:xfrm>
                <a:off x="9825008" y="779899"/>
                <a:ext cx="1591709" cy="0"/>
              </a:xfrm>
              <a:prstGeom prst="line">
                <a:avLst/>
              </a:prstGeom>
              <a:ln w="76200">
                <a:solidFill>
                  <a:schemeClr val="accent2">
                    <a:alpha val="17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8" name="Group 17">
              <a:extLst>
                <a:ext uri="{FF2B5EF4-FFF2-40B4-BE49-F238E27FC236}">
                  <a16:creationId xmlns:a16="http://schemas.microsoft.com/office/drawing/2014/main" id="{AF991125-8702-422C-8FEE-FB02A16432DE}"/>
                </a:ext>
              </a:extLst>
            </p:cNvPr>
            <p:cNvGrpSpPr/>
            <p:nvPr userDrawn="1"/>
          </p:nvGrpSpPr>
          <p:grpSpPr>
            <a:xfrm rot="5400000" flipV="1">
              <a:off x="10603264" y="1094282"/>
              <a:ext cx="2015076" cy="462098"/>
              <a:chOff x="10019070" y="353980"/>
              <a:chExt cx="2015076" cy="462098"/>
            </a:xfrm>
          </p:grpSpPr>
          <p:cxnSp>
            <p:nvCxnSpPr>
              <p:cNvPr id="19" name="Straight Connector 18">
                <a:extLst>
                  <a:ext uri="{FF2B5EF4-FFF2-40B4-BE49-F238E27FC236}">
                    <a16:creationId xmlns:a16="http://schemas.microsoft.com/office/drawing/2014/main" id="{CB4965C1-67D6-47D2-A2DF-7A426FEDBF96}"/>
                  </a:ext>
                </a:extLst>
              </p:cNvPr>
              <p:cNvCxnSpPr/>
              <p:nvPr userDrawn="1"/>
            </p:nvCxnSpPr>
            <p:spPr>
              <a:xfrm>
                <a:off x="10442437" y="353980"/>
                <a:ext cx="1591709" cy="0"/>
              </a:xfrm>
              <a:prstGeom prst="line">
                <a:avLst/>
              </a:prstGeom>
              <a:ln w="76200">
                <a:solidFill>
                  <a:schemeClr val="accent2">
                    <a:alpha val="17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Straight Connector 19">
                <a:extLst>
                  <a:ext uri="{FF2B5EF4-FFF2-40B4-BE49-F238E27FC236}">
                    <a16:creationId xmlns:a16="http://schemas.microsoft.com/office/drawing/2014/main" id="{D98E5809-D8DC-482A-AC1F-0CF34D9B0D87}"/>
                  </a:ext>
                </a:extLst>
              </p:cNvPr>
              <p:cNvCxnSpPr/>
              <p:nvPr userDrawn="1"/>
            </p:nvCxnSpPr>
            <p:spPr>
              <a:xfrm>
                <a:off x="10298034" y="501466"/>
                <a:ext cx="1591709" cy="0"/>
              </a:xfrm>
              <a:prstGeom prst="line">
                <a:avLst/>
              </a:prstGeom>
              <a:ln w="76200">
                <a:solidFill>
                  <a:schemeClr val="accent2">
                    <a:alpha val="17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Straight Connector 20">
                <a:extLst>
                  <a:ext uri="{FF2B5EF4-FFF2-40B4-BE49-F238E27FC236}">
                    <a16:creationId xmlns:a16="http://schemas.microsoft.com/office/drawing/2014/main" id="{7EFE0082-3AC6-49E3-A05B-20E3E2E5A61A}"/>
                  </a:ext>
                </a:extLst>
              </p:cNvPr>
              <p:cNvCxnSpPr/>
              <p:nvPr userDrawn="1"/>
            </p:nvCxnSpPr>
            <p:spPr>
              <a:xfrm>
                <a:off x="10156873" y="639109"/>
                <a:ext cx="1591709" cy="0"/>
              </a:xfrm>
              <a:prstGeom prst="line">
                <a:avLst/>
              </a:prstGeom>
              <a:ln w="76200">
                <a:solidFill>
                  <a:schemeClr val="accent2">
                    <a:alpha val="17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Straight Connector 21">
                <a:extLst>
                  <a:ext uri="{FF2B5EF4-FFF2-40B4-BE49-F238E27FC236}">
                    <a16:creationId xmlns:a16="http://schemas.microsoft.com/office/drawing/2014/main" id="{34A1BF91-1D86-4C95-B59F-FB7AB74AB089}"/>
                  </a:ext>
                </a:extLst>
              </p:cNvPr>
              <p:cNvCxnSpPr/>
              <p:nvPr userDrawn="1"/>
            </p:nvCxnSpPr>
            <p:spPr>
              <a:xfrm>
                <a:off x="10019070" y="816078"/>
                <a:ext cx="1591709" cy="0"/>
              </a:xfrm>
              <a:prstGeom prst="line">
                <a:avLst/>
              </a:prstGeom>
              <a:ln w="76200">
                <a:solidFill>
                  <a:schemeClr val="accent2">
                    <a:alpha val="17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23" name="Picture 22">
            <a:extLst>
              <a:ext uri="{FF2B5EF4-FFF2-40B4-BE49-F238E27FC236}">
                <a16:creationId xmlns:a16="http://schemas.microsoft.com/office/drawing/2014/main" id="{1A84FD5A-01F4-4F33-9E60-3DAD1861D736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5331" y="912328"/>
            <a:ext cx="2869029" cy="413543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40064774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2E32B6-8FCE-4539-937D-EF81465380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2C24D17-C23F-4376-84AE-8F30E98554F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836A7D7-0E4A-427F-A8BD-84C612A9D1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C4BC8C-303B-407C-80F9-66080DB4EEE3}" type="datetimeFigureOut">
              <a:rPr lang="en-US" smtClean="0"/>
              <a:t>6/9/2023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E51ADD9-4F0E-4360-97A3-D638AB2384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C4781E-8B58-434F-B971-AADC3FB260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D27D96-42F2-4A59-BAB3-F4DC1E5C85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03619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A233815-A18A-401C-B5AD-F80575E494E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A0320BD-1B01-4A1D-803B-1CA776853E7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1FAFDFF-446D-477F-AE36-CABC8F98C6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C4BC8C-303B-407C-80F9-66080DB4EEE3}" type="datetimeFigureOut">
              <a:rPr lang="en-US" smtClean="0"/>
              <a:t>6/9/2023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1F909AB-3294-4C48-AD67-4C1B64C073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2061276-E24B-46D0-9436-91844B380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D27D96-42F2-4A59-BAB3-F4DC1E5C85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279794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792794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Pr>
        <a:gradFill flip="none" rotWithShape="1">
          <a:gsLst>
            <a:gs pos="100000">
              <a:schemeClr val="accent4">
                <a:alpha val="62000"/>
                <a:lumMod val="50000"/>
                <a:lumOff val="50000"/>
              </a:schemeClr>
            </a:gs>
            <a:gs pos="4000">
              <a:schemeClr val="accent4">
                <a:lumMod val="45000"/>
                <a:lumOff val="55000"/>
              </a:schemeClr>
            </a:gs>
            <a:gs pos="67000">
              <a:schemeClr val="accent4">
                <a:lumMod val="30000"/>
                <a:lumOff val="70000"/>
              </a:schemeClr>
            </a:gs>
          </a:gsLst>
          <a:lin ang="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18A5E1-8866-4D43-9AC1-5193DDA9B0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B895A37-FE0B-43B3-96AB-042A4CC5820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BD01472-91A1-4949-B668-BC9D8CACC4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C4BC8C-303B-407C-80F9-66080DB4EEE3}" type="datetimeFigureOut">
              <a:rPr lang="en-US" smtClean="0"/>
              <a:t>6/9/2023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57CBF83-9469-479B-92C4-C90769755F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8154660-211F-4AEE-A832-7B6BDE44B9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D27D96-42F2-4A59-BAB3-F4DC1E5C8584}" type="slidenum">
              <a:rPr lang="en-US" smtClean="0"/>
              <a:t>‹#›</a:t>
            </a:fld>
            <a:endParaRPr lang="en-US"/>
          </a:p>
        </p:txBody>
      </p:sp>
      <p:grpSp>
        <p:nvGrpSpPr>
          <p:cNvPr id="30" name="Group 29">
            <a:extLst>
              <a:ext uri="{FF2B5EF4-FFF2-40B4-BE49-F238E27FC236}">
                <a16:creationId xmlns:a16="http://schemas.microsoft.com/office/drawing/2014/main" id="{2339B7AB-976A-4C12-841A-07A7A4FB186D}"/>
              </a:ext>
            </a:extLst>
          </p:cNvPr>
          <p:cNvGrpSpPr/>
          <p:nvPr userDrawn="1"/>
        </p:nvGrpSpPr>
        <p:grpSpPr>
          <a:xfrm>
            <a:off x="11353800" y="284147"/>
            <a:ext cx="538429" cy="743759"/>
            <a:chOff x="10491147" y="419860"/>
            <a:chExt cx="208348" cy="279325"/>
          </a:xfrm>
          <a:solidFill>
            <a:schemeClr val="accent4">
              <a:alpha val="83000"/>
            </a:schemeClr>
          </a:solidFill>
        </p:grpSpPr>
        <p:grpSp>
          <p:nvGrpSpPr>
            <p:cNvPr id="20" name="Group 19">
              <a:extLst>
                <a:ext uri="{FF2B5EF4-FFF2-40B4-BE49-F238E27FC236}">
                  <a16:creationId xmlns:a16="http://schemas.microsoft.com/office/drawing/2014/main" id="{AD7E581A-F22F-44B6-8520-3A5172A4EA83}"/>
                </a:ext>
              </a:extLst>
            </p:cNvPr>
            <p:cNvGrpSpPr/>
            <p:nvPr userDrawn="1"/>
          </p:nvGrpSpPr>
          <p:grpSpPr>
            <a:xfrm>
              <a:off x="10493062" y="419860"/>
              <a:ext cx="206433" cy="43613"/>
              <a:chOff x="7361278" y="1841755"/>
              <a:chExt cx="786384" cy="167148"/>
            </a:xfrm>
            <a:grpFill/>
          </p:grpSpPr>
          <p:sp>
            <p:nvSpPr>
              <p:cNvPr id="10" name="Oval 9">
                <a:extLst>
                  <a:ext uri="{FF2B5EF4-FFF2-40B4-BE49-F238E27FC236}">
                    <a16:creationId xmlns:a16="http://schemas.microsoft.com/office/drawing/2014/main" id="{01528ACD-0F12-41B8-AA79-E869358CCB59}"/>
                  </a:ext>
                </a:extLst>
              </p:cNvPr>
              <p:cNvSpPr/>
              <p:nvPr userDrawn="1"/>
            </p:nvSpPr>
            <p:spPr>
              <a:xfrm>
                <a:off x="7361278" y="1841755"/>
                <a:ext cx="164592" cy="16714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" name="Oval 10">
                <a:extLst>
                  <a:ext uri="{FF2B5EF4-FFF2-40B4-BE49-F238E27FC236}">
                    <a16:creationId xmlns:a16="http://schemas.microsoft.com/office/drawing/2014/main" id="{925B616F-DA8F-481E-83CA-415C0B9179E4}"/>
                  </a:ext>
                </a:extLst>
              </p:cNvPr>
              <p:cNvSpPr/>
              <p:nvPr userDrawn="1"/>
            </p:nvSpPr>
            <p:spPr>
              <a:xfrm>
                <a:off x="7672174" y="1841755"/>
                <a:ext cx="164592" cy="16714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" name="Oval 11">
                <a:extLst>
                  <a:ext uri="{FF2B5EF4-FFF2-40B4-BE49-F238E27FC236}">
                    <a16:creationId xmlns:a16="http://schemas.microsoft.com/office/drawing/2014/main" id="{38228BB3-D3C9-42B0-9F4D-4B69B048DDB3}"/>
                  </a:ext>
                </a:extLst>
              </p:cNvPr>
              <p:cNvSpPr/>
              <p:nvPr userDrawn="1"/>
            </p:nvSpPr>
            <p:spPr>
              <a:xfrm>
                <a:off x="7983070" y="1841755"/>
                <a:ext cx="164592" cy="16714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21" name="Group 20">
              <a:extLst>
                <a:ext uri="{FF2B5EF4-FFF2-40B4-BE49-F238E27FC236}">
                  <a16:creationId xmlns:a16="http://schemas.microsoft.com/office/drawing/2014/main" id="{29AB7888-AAED-47F4-B271-5C214A343608}"/>
                </a:ext>
              </a:extLst>
            </p:cNvPr>
            <p:cNvGrpSpPr/>
            <p:nvPr userDrawn="1"/>
          </p:nvGrpSpPr>
          <p:grpSpPr>
            <a:xfrm>
              <a:off x="10491147" y="655572"/>
              <a:ext cx="206433" cy="43613"/>
              <a:chOff x="7361278" y="1841755"/>
              <a:chExt cx="786384" cy="167148"/>
            </a:xfrm>
            <a:grpFill/>
          </p:grpSpPr>
          <p:sp>
            <p:nvSpPr>
              <p:cNvPr id="22" name="Oval 21">
                <a:extLst>
                  <a:ext uri="{FF2B5EF4-FFF2-40B4-BE49-F238E27FC236}">
                    <a16:creationId xmlns:a16="http://schemas.microsoft.com/office/drawing/2014/main" id="{1B3D6F14-C394-4F92-8AC8-6B03801CB258}"/>
                  </a:ext>
                </a:extLst>
              </p:cNvPr>
              <p:cNvSpPr/>
              <p:nvPr userDrawn="1"/>
            </p:nvSpPr>
            <p:spPr>
              <a:xfrm>
                <a:off x="7361278" y="1841755"/>
                <a:ext cx="164592" cy="16714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3" name="Oval 22">
                <a:extLst>
                  <a:ext uri="{FF2B5EF4-FFF2-40B4-BE49-F238E27FC236}">
                    <a16:creationId xmlns:a16="http://schemas.microsoft.com/office/drawing/2014/main" id="{9F44EC21-747D-4B17-9F16-408146F979B5}"/>
                  </a:ext>
                </a:extLst>
              </p:cNvPr>
              <p:cNvSpPr/>
              <p:nvPr userDrawn="1"/>
            </p:nvSpPr>
            <p:spPr>
              <a:xfrm>
                <a:off x="7672174" y="1841755"/>
                <a:ext cx="164592" cy="16714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4" name="Oval 23">
                <a:extLst>
                  <a:ext uri="{FF2B5EF4-FFF2-40B4-BE49-F238E27FC236}">
                    <a16:creationId xmlns:a16="http://schemas.microsoft.com/office/drawing/2014/main" id="{BE7A03A6-0C43-4DCE-9487-E6A599E9A7E8}"/>
                  </a:ext>
                </a:extLst>
              </p:cNvPr>
              <p:cNvSpPr/>
              <p:nvPr userDrawn="1"/>
            </p:nvSpPr>
            <p:spPr>
              <a:xfrm>
                <a:off x="7983070" y="1841755"/>
                <a:ext cx="164592" cy="16714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25" name="Group 24">
              <a:extLst>
                <a:ext uri="{FF2B5EF4-FFF2-40B4-BE49-F238E27FC236}">
                  <a16:creationId xmlns:a16="http://schemas.microsoft.com/office/drawing/2014/main" id="{FA17210D-B1DE-4CA4-8D81-DA5FCFDCF799}"/>
                </a:ext>
              </a:extLst>
            </p:cNvPr>
            <p:cNvGrpSpPr/>
            <p:nvPr userDrawn="1"/>
          </p:nvGrpSpPr>
          <p:grpSpPr>
            <a:xfrm>
              <a:off x="10493062" y="539156"/>
              <a:ext cx="206433" cy="43613"/>
              <a:chOff x="7361278" y="1841755"/>
              <a:chExt cx="786384" cy="167148"/>
            </a:xfrm>
            <a:grpFill/>
          </p:grpSpPr>
          <p:sp>
            <p:nvSpPr>
              <p:cNvPr id="26" name="Oval 25">
                <a:extLst>
                  <a:ext uri="{FF2B5EF4-FFF2-40B4-BE49-F238E27FC236}">
                    <a16:creationId xmlns:a16="http://schemas.microsoft.com/office/drawing/2014/main" id="{ECCFAD02-8863-4782-B5F7-F5C2500D9ED5}"/>
                  </a:ext>
                </a:extLst>
              </p:cNvPr>
              <p:cNvSpPr/>
              <p:nvPr userDrawn="1"/>
            </p:nvSpPr>
            <p:spPr>
              <a:xfrm>
                <a:off x="7361278" y="1841755"/>
                <a:ext cx="164592" cy="16714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7" name="Oval 26">
                <a:extLst>
                  <a:ext uri="{FF2B5EF4-FFF2-40B4-BE49-F238E27FC236}">
                    <a16:creationId xmlns:a16="http://schemas.microsoft.com/office/drawing/2014/main" id="{DEFDDD4F-C822-485D-9CC9-61B3A7A6D075}"/>
                  </a:ext>
                </a:extLst>
              </p:cNvPr>
              <p:cNvSpPr/>
              <p:nvPr userDrawn="1"/>
            </p:nvSpPr>
            <p:spPr>
              <a:xfrm>
                <a:off x="7672174" y="1841755"/>
                <a:ext cx="164592" cy="16714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8" name="Oval 27">
                <a:extLst>
                  <a:ext uri="{FF2B5EF4-FFF2-40B4-BE49-F238E27FC236}">
                    <a16:creationId xmlns:a16="http://schemas.microsoft.com/office/drawing/2014/main" id="{334BFFC7-46D9-4C5F-B6B6-0B4B43AC4D6A}"/>
                  </a:ext>
                </a:extLst>
              </p:cNvPr>
              <p:cNvSpPr/>
              <p:nvPr userDrawn="1"/>
            </p:nvSpPr>
            <p:spPr>
              <a:xfrm>
                <a:off x="7983070" y="1841755"/>
                <a:ext cx="164592" cy="16714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sp>
        <p:nvSpPr>
          <p:cNvPr id="32" name="Flowchart: Document 31">
            <a:extLst>
              <a:ext uri="{FF2B5EF4-FFF2-40B4-BE49-F238E27FC236}">
                <a16:creationId xmlns:a16="http://schemas.microsoft.com/office/drawing/2014/main" id="{E167DA8E-F1C7-4144-9FAF-9B87263D47EE}"/>
              </a:ext>
            </a:extLst>
          </p:cNvPr>
          <p:cNvSpPr/>
          <p:nvPr userDrawn="1"/>
        </p:nvSpPr>
        <p:spPr>
          <a:xfrm>
            <a:off x="1465949" y="6317268"/>
            <a:ext cx="9887851" cy="410901"/>
          </a:xfrm>
          <a:prstGeom prst="flowChartDocument">
            <a:avLst/>
          </a:prstGeom>
          <a:gradFill>
            <a:gsLst>
              <a:gs pos="0">
                <a:srgbClr val="00B050"/>
              </a:gs>
              <a:gs pos="0">
                <a:schemeClr val="accent4">
                  <a:lumMod val="97000"/>
                  <a:lumOff val="3000"/>
                </a:schemeClr>
              </a:gs>
              <a:gs pos="100000">
                <a:srgbClr val="E7C049">
                  <a:alpha val="30000"/>
                </a:srgbClr>
              </a:gs>
              <a:gs pos="0">
                <a:srgbClr val="00B050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n-US" sz="2000" i="1" dirty="0">
                <a:solidFill>
                  <a:srgbClr val="C00000"/>
                </a:solidFill>
              </a:rPr>
              <a:t>                                </a:t>
            </a:r>
            <a:r>
              <a:rPr lang="en-US" sz="2000" i="1" dirty="0">
                <a:solidFill>
                  <a:schemeClr val="tx1"/>
                </a:solidFill>
              </a:rPr>
              <a:t>MATEMATIKA BUKU 2A                                                            SMP/MTs</a:t>
            </a:r>
          </a:p>
        </p:txBody>
      </p:sp>
      <p:pic>
        <p:nvPicPr>
          <p:cNvPr id="34" name="Graphic 33" descr="An organic corner shape">
            <a:extLst>
              <a:ext uri="{FF2B5EF4-FFF2-40B4-BE49-F238E27FC236}">
                <a16:creationId xmlns:a16="http://schemas.microsoft.com/office/drawing/2014/main" id="{68A3C959-52EE-4D1D-B136-EACB39B7C76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9811704" y="4471312"/>
            <a:ext cx="2386688" cy="2386688"/>
          </a:xfrm>
          <a:prstGeom prst="rect">
            <a:avLst/>
          </a:prstGeom>
          <a:effectLst>
            <a:glow>
              <a:schemeClr val="accent1">
                <a:alpha val="44000"/>
              </a:schemeClr>
            </a:glow>
            <a:outerShdw blurRad="1168400" dist="2451100" dir="21540000" sx="186000" sy="186000" algn="ctr" rotWithShape="0">
              <a:srgbClr val="000000">
                <a:alpha val="26000"/>
              </a:srgbClr>
            </a:outerShdw>
            <a:reflection blurRad="1270000" stA="18000" dist="952500" dir="5400000" sy="-100000" algn="bl" rotWithShape="0"/>
            <a:softEdge rad="50800"/>
          </a:effectLst>
        </p:spPr>
      </p:pic>
      <p:sp>
        <p:nvSpPr>
          <p:cNvPr id="35" name="Flowchart: Delay 34">
            <a:extLst>
              <a:ext uri="{FF2B5EF4-FFF2-40B4-BE49-F238E27FC236}">
                <a16:creationId xmlns:a16="http://schemas.microsoft.com/office/drawing/2014/main" id="{B0A9F5C4-2AB2-4D53-B8AB-FEEF3FFD41D0}"/>
              </a:ext>
            </a:extLst>
          </p:cNvPr>
          <p:cNvSpPr/>
          <p:nvPr userDrawn="1"/>
        </p:nvSpPr>
        <p:spPr>
          <a:xfrm flipH="1">
            <a:off x="616672" y="6311900"/>
            <a:ext cx="849276" cy="399985"/>
          </a:xfrm>
          <a:prstGeom prst="flowChartDelay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2">
            <a:extLst>
              <a:ext uri="{FF2B5EF4-FFF2-40B4-BE49-F238E27FC236}">
                <a16:creationId xmlns:a16="http://schemas.microsoft.com/office/drawing/2014/main" id="{FEEB4405-205B-4447-89A5-B587B642B3F1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4" cstate="hq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3202" b="95936" l="262" r="99052">
                        <a14:foregroundMark x1="18411" y1="8498" x2="20504" y2="11084"/>
                        <a14:foregroundMark x1="9712" y1="25493" x2="9091" y2="27709"/>
                        <a14:foregroundMark x1="294" y1="38670" x2="11871" y2="56527"/>
                        <a14:foregroundMark x1="11871" y1="56527" x2="17135" y2="60345"/>
                        <a14:foregroundMark x1="17135" y1="60345" x2="20209" y2="52217"/>
                        <a14:foregroundMark x1="2387" y1="58621" x2="4284" y2="58990"/>
                        <a14:foregroundMark x1="916" y1="65764" x2="2191" y2="66502"/>
                        <a14:foregroundMark x1="29202" y1="59360" x2="24428" y2="68103"/>
                        <a14:foregroundMark x1="24428" y1="68103" x2="24003" y2="69951"/>
                        <a14:foregroundMark x1="6998" y1="72537" x2="8502" y2="74384"/>
                        <a14:foregroundMark x1="9908" y1="78202" x2="12590" y2="80049"/>
                        <a14:foregroundMark x1="3303" y1="74754" x2="6115" y2="78202"/>
                        <a14:foregroundMark x1="41203" y1="6650" x2="42315" y2="32266"/>
                        <a14:foregroundMark x1="50000" y1="20936" x2="50491" y2="16749"/>
                        <a14:foregroundMark x1="58404" y1="19458" x2="58404" y2="29187"/>
                        <a14:foregroundMark x1="67201" y1="22783" x2="66808" y2="28079"/>
                        <a14:foregroundMark x1="75703" y1="20936" x2="75801" y2="27340"/>
                        <a14:foregroundMark x1="80903" y1="19089" x2="80903" y2="24754"/>
                        <a14:foregroundMark x1="90092" y1="19828" x2="90092" y2="24754"/>
                        <a14:foregroundMark x1="90386" y1="3202" x2="90386" y2="3571"/>
                        <a14:foregroundMark x1="94604" y1="14901" x2="94604" y2="22044"/>
                        <a14:foregroundMark x1="41302" y1="60468" x2="41105" y2="67980"/>
                        <a14:foregroundMark x1="49411" y1="65394" x2="49313" y2="69951"/>
                        <a14:foregroundMark x1="54513" y1="61946" x2="54284" y2="67980"/>
                        <a14:foregroundMark x1="58012" y1="67611" x2="57685" y2="72906"/>
                        <a14:foregroundMark x1="66285" y1="63916" x2="66285" y2="66872"/>
                        <a14:foregroundMark x1="75605" y1="70690" x2="75114" y2="73276"/>
                        <a14:foregroundMark x1="75997" y1="95567" x2="76586" y2="95567"/>
                        <a14:foregroundMark x1="85513" y1="63547" x2="84794" y2="66872"/>
                        <a14:foregroundMark x1="93591" y1="63547" x2="93002" y2="70690"/>
                        <a14:foregroundMark x1="99084" y1="67980" x2="98986" y2="75493"/>
                        <a14:foregroundMark x1="40713" y1="95567" x2="47155" y2="95936"/>
                        <a14:foregroundMark x1="47155" y1="95936" x2="52910" y2="95567"/>
                        <a14:foregroundMark x1="52910" y1="95567" x2="63571" y2="95567"/>
                        <a14:foregroundMark x1="63571" y1="95567" x2="68901" y2="95074"/>
                        <a14:foregroundMark x1="68901" y1="95074" x2="72596" y2="95074"/>
                        <a14:foregroundMark x1="6409" y1="62315" x2="7685" y2="66133"/>
                        <a14:foregroundMark x1="8797" y1="84236" x2="9908" y2="8534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64557"/>
          <a:stretch/>
        </p:blipFill>
        <p:spPr bwMode="auto">
          <a:xfrm>
            <a:off x="616671" y="6228794"/>
            <a:ext cx="1084949" cy="6292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552021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A48239-52A7-497D-8DC6-17703B0ED1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3FFEBAE-323B-4C35-AD06-BC91DE8A7A1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45D6993-44F4-4D9E-8DAF-76CE5C5777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C4BC8C-303B-407C-80F9-66080DB4EEE3}" type="datetimeFigureOut">
              <a:rPr lang="en-US" smtClean="0"/>
              <a:t>6/9/2023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9822470-8BCF-4BAD-A353-C349613649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327F88-2213-4DED-A08A-8ECBFA85A1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D27D96-42F2-4A59-BAB3-F4DC1E5C85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23946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6EB309-CC15-411C-B463-223DAC3EC1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0606F-CF88-429A-B763-4D589DC77F7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011E462-3665-4443-91EE-4C17A671516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7FEEA6F-EC9F-4C90-B001-6C40CDE65A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C4BC8C-303B-407C-80F9-66080DB4EEE3}" type="datetimeFigureOut">
              <a:rPr lang="en-US" smtClean="0"/>
              <a:t>6/9/2023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125565B-E38F-4BD8-B6D8-5EF04F2430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4F9A5ED-BD05-4C77-AA48-C87B069083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D27D96-42F2-4A59-BAB3-F4DC1E5C85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52916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7BAE76-9852-4D47-8C0F-CE2B585568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B1BD220-D7F9-4849-815F-0E3D358F9CB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AC60F71-AFF3-4556-8437-74465E16034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1BC70A6-341D-45AC-B883-6ADEAC6657E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2647F12-2DD1-44DE-A97E-26B28B8042F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873499F-9AF5-4047-80DC-DFFC56A95E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C4BC8C-303B-407C-80F9-66080DB4EEE3}" type="datetimeFigureOut">
              <a:rPr lang="en-US" smtClean="0"/>
              <a:t>6/9/2023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CE0D9D-A0A3-4FD6-9CDA-F2A5BE387D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396EBEE-1AD6-45BC-A382-343910EFAF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D27D96-42F2-4A59-BAB3-F4DC1E5C85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22146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1B01B1-5690-49B9-9199-23ED1B6254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E48D5D8-0BA0-44CC-9119-27A9B77E4B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C4BC8C-303B-407C-80F9-66080DB4EEE3}" type="datetimeFigureOut">
              <a:rPr lang="en-US" smtClean="0"/>
              <a:t>6/9/2023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F57C5FD-D552-4DD2-A633-70528DA895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3923169-7F51-4892-8790-6F0826E37A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D27D96-42F2-4A59-BAB3-F4DC1E5C85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9858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3F8F786-E28B-42AB-B854-D894155EF1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C4BC8C-303B-407C-80F9-66080DB4EEE3}" type="datetimeFigureOut">
              <a:rPr lang="en-US" smtClean="0"/>
              <a:t>6/9/2023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8212DE7-AD3A-4208-95DF-AE6A2ABDA3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497C21F-16AB-4944-A79C-6B6F7B320D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D27D96-42F2-4A59-BAB3-F4DC1E5C85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09707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08B999-ABA8-4232-AC7B-026C6B3ED8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2CFA3DC-F3BC-425F-92CF-47173DD7AB0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54ACCF1-CE78-4757-AF04-C6D7087E64F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F9C7BC1-4421-4D7A-8046-35BA9B141E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C4BC8C-303B-407C-80F9-66080DB4EEE3}" type="datetimeFigureOut">
              <a:rPr lang="en-US" smtClean="0"/>
              <a:t>6/9/2023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FCAB833-7A3A-4186-9319-04E00BB34C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47EFC40-7474-4C97-9441-3E6DAC9E7F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D27D96-42F2-4A59-BAB3-F4DC1E5C85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30093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64FFAAE-BFEE-4CB2-84E6-0B64042675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176D010-F18E-4F22-9D01-8D353665E29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CAC7AB1-36BA-475A-98EF-C86533D5B7E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FF52A44-0F1B-4DE0-80F2-0DC370C422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C4BC8C-303B-407C-80F9-66080DB4EEE3}" type="datetimeFigureOut">
              <a:rPr lang="en-US" smtClean="0"/>
              <a:t>6/9/2023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71DC536-5480-49AE-8F3E-4CA1FC9444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0E814A6-A26C-44B8-8AB6-B94B77526D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D27D96-42F2-4A59-BAB3-F4DC1E5C85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66027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33843F90-51CA-4503-83FE-290D7D7DC1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60F330A-78BC-40E5-AC65-CF838D499D4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125D1DA-FCBF-4243-8B4A-83BF52C6C9F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4C4BC8C-303B-407C-80F9-66080DB4EEE3}" type="datetimeFigureOut">
              <a:rPr lang="en-US" smtClean="0"/>
              <a:t>6/9/2023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C95889D-6B9A-4209-B617-CD009262A75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748EB3C-6710-469C-8D87-580E7C8B0F9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D27D96-42F2-4A59-BAB3-F4DC1E5C85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25539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microsoft.com/office/2007/relationships/hdphoto" Target="../media/hdphoto3.wdp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4" Type="http://schemas.microsoft.com/office/2007/relationships/hdphoto" Target="../media/hdphoto3.wdp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4" Type="http://schemas.microsoft.com/office/2007/relationships/hdphoto" Target="../media/hdphoto3.wdp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4" Type="http://schemas.microsoft.com/office/2007/relationships/hdphoto" Target="../media/hdphoto3.wdp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4" Type="http://schemas.microsoft.com/office/2007/relationships/hdphoto" Target="../media/hdphoto3.wdp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4" Type="http://schemas.microsoft.com/office/2007/relationships/hdphoto" Target="../media/hdphoto3.wdp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5.png"/><Relationship Id="rId4" Type="http://schemas.microsoft.com/office/2007/relationships/hdphoto" Target="../media/hdphoto3.wdp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8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線コネクタ 9">
            <a:extLst>
              <a:ext uri="{FF2B5EF4-FFF2-40B4-BE49-F238E27FC236}">
                <a16:creationId xmlns:a16="http://schemas.microsoft.com/office/drawing/2014/main" id="{155207E8-758A-4F76-8225-E90A40FEDE2E}"/>
              </a:ext>
            </a:extLst>
          </p:cNvPr>
          <p:cNvCxnSpPr>
            <a:cxnSpLocks/>
          </p:cNvCxnSpPr>
          <p:nvPr/>
        </p:nvCxnSpPr>
        <p:spPr>
          <a:xfrm>
            <a:off x="5153835" y="3623802"/>
            <a:ext cx="4914397" cy="0"/>
          </a:xfrm>
          <a:prstGeom prst="line">
            <a:avLst/>
          </a:prstGeom>
          <a:noFill/>
          <a:ln w="95250" cap="flat" cmpd="tri" algn="ctr">
            <a:solidFill>
              <a:srgbClr val="FF0000">
                <a:alpha val="62000"/>
              </a:srgbClr>
            </a:solidFill>
            <a:prstDash val="solid"/>
            <a:headEnd type="diamond" w="med" len="med"/>
            <a:tailEnd type="diamond" w="med" len="med"/>
          </a:ln>
          <a:effectLst/>
        </p:spPr>
      </p:cxnSp>
      <p:sp>
        <p:nvSpPr>
          <p:cNvPr id="5" name="タイトル 1">
            <a:extLst>
              <a:ext uri="{FF2B5EF4-FFF2-40B4-BE49-F238E27FC236}">
                <a16:creationId xmlns:a16="http://schemas.microsoft.com/office/drawing/2014/main" id="{1072882E-4A26-4D34-A4E3-4C61DCF313D6}"/>
              </a:ext>
            </a:extLst>
          </p:cNvPr>
          <p:cNvSpPr txBox="1">
            <a:spLocks/>
          </p:cNvSpPr>
          <p:nvPr/>
        </p:nvSpPr>
        <p:spPr>
          <a:xfrm>
            <a:off x="5153835" y="2108743"/>
            <a:ext cx="5073868" cy="469019"/>
          </a:xfrm>
          <a:prstGeom prst="rect">
            <a:avLst/>
          </a:prstGeom>
        </p:spPr>
        <p:txBody>
          <a:bodyPr lIns="68580" tIns="34290" rIns="68580" bIns="34290" anchor="b"/>
          <a:lstStyle>
            <a:lvl1pPr algn="ctr" defTabSz="914400" rtl="0" eaLnBrk="1" latinLnBrk="0" hangingPunct="1">
              <a:spcBef>
                <a:spcPct val="0"/>
              </a:spcBef>
              <a:buNone/>
              <a:defRPr sz="9600" kern="1200" spc="15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1632713">
              <a:defRPr/>
            </a:pPr>
            <a:r>
              <a:rPr kumimoji="1" lang="en-US" altLang="ja-JP" sz="3600" b="1" spc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 Rounded MT Bold" panose="020F0704030504030204" pitchFamily="34" charset="0"/>
                <a:cs typeface="Arial" pitchFamily="34" charset="0"/>
              </a:rPr>
              <a:t>MEDIA MENGAJAR</a:t>
            </a:r>
            <a:endParaRPr kumimoji="1" lang="ja-JP" altLang="en-US" sz="3600" b="1" spc="0" dirty="0">
              <a:solidFill>
                <a:schemeClr val="tx1">
                  <a:lumMod val="65000"/>
                  <a:lumOff val="35000"/>
                </a:schemeClr>
              </a:solidFill>
              <a:latin typeface="Arial Rounded MT Bold" panose="020F0704030504030204" pitchFamily="34" charset="0"/>
              <a:cs typeface="Arial" pitchFamily="34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4D963C73-31E5-483D-9D37-DDBC3D2532B9}"/>
              </a:ext>
            </a:extLst>
          </p:cNvPr>
          <p:cNvSpPr/>
          <p:nvPr/>
        </p:nvSpPr>
        <p:spPr>
          <a:xfrm>
            <a:off x="5460412" y="3818605"/>
            <a:ext cx="4301242" cy="500137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algn="ctr"/>
            <a:r>
              <a:rPr lang="en-US" sz="28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UNTUK SMP/MTs KELAS VIII</a:t>
            </a:r>
            <a:endParaRPr lang="id-ID" sz="28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7" name="テキスト プレースホルダー 11">
            <a:extLst>
              <a:ext uri="{FF2B5EF4-FFF2-40B4-BE49-F238E27FC236}">
                <a16:creationId xmlns:a16="http://schemas.microsoft.com/office/drawing/2014/main" id="{F3F1C01B-2656-446D-A4EC-029043DBE2E1}"/>
              </a:ext>
            </a:extLst>
          </p:cNvPr>
          <p:cNvSpPr txBox="1">
            <a:spLocks/>
          </p:cNvSpPr>
          <p:nvPr/>
        </p:nvSpPr>
        <p:spPr>
          <a:xfrm>
            <a:off x="5290457" y="2710785"/>
            <a:ext cx="4495775" cy="718215"/>
          </a:xfrm>
          <a:prstGeom prst="rect">
            <a:avLst/>
          </a:prstGeom>
        </p:spPr>
        <p:txBody>
          <a:bodyPr anchor="t">
            <a:noAutofit/>
          </a:bodyPr>
          <a:lstStyle>
            <a:lvl1pPr marL="342900" indent="-342900" algn="ctr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4000" kern="1200" spc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buNone/>
            </a:pPr>
            <a:r>
              <a:rPr lang="en-US" sz="3600" b="1" dirty="0">
                <a:solidFill>
                  <a:srgbClr val="0070C0"/>
                </a:solidFill>
                <a:cs typeface="Arial" pitchFamily="34" charset="0"/>
              </a:rPr>
              <a:t>MATEMATIKA</a:t>
            </a:r>
          </a:p>
        </p:txBody>
      </p:sp>
    </p:spTree>
    <p:extLst>
      <p:ext uri="{BB962C8B-B14F-4D97-AF65-F5344CB8AC3E}">
        <p14:creationId xmlns:p14="http://schemas.microsoft.com/office/powerpoint/2010/main" val="9773399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withEffect">
                                  <p:stCondLst>
                                    <p:cond delay="5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600"/>
                            </p:stCondLst>
                            <p:childTnLst>
                              <p:par>
                                <p:cTn id="14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7" name="TextBox 26">
                <a:extLst>
                  <a:ext uri="{FF2B5EF4-FFF2-40B4-BE49-F238E27FC236}">
                    <a16:creationId xmlns:a16="http://schemas.microsoft.com/office/drawing/2014/main" id="{0B495410-4380-4613-B237-A36E4D8880B8}"/>
                  </a:ext>
                </a:extLst>
              </p:cNvPr>
              <p:cNvSpPr txBox="1"/>
              <p:nvPr/>
            </p:nvSpPr>
            <p:spPr>
              <a:xfrm>
                <a:off x="834706" y="2917817"/>
                <a:ext cx="9559184" cy="304698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lvl="0" algn="just">
                  <a:defRPr/>
                </a:pPr>
                <a:r>
                  <a:rPr kumimoji="0" lang="en-US" sz="2400" b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Tentukan </a:t>
                </a:r>
                <a:r>
                  <a:rPr kumimoji="0" lang="en-US" sz="2400" b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penyelesaian</a:t>
                </a:r>
                <a:r>
                  <a:rPr kumimoji="0" lang="en-US" sz="2400" b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</a:t>
                </a:r>
                <a:r>
                  <a:rPr kumimoji="0" lang="en-US" sz="2400" b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dari</a:t>
                </a:r>
                <a:r>
                  <a:rPr kumimoji="0" lang="en-US" sz="2400" b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</a:t>
                </a:r>
                <a:r>
                  <a:rPr kumimoji="0" lang="en-US" sz="2400" b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persamaan</a:t>
                </a:r>
                <a:r>
                  <a:rPr kumimoji="0" lang="en-US" sz="2400" b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</a:t>
                </a:r>
                <a14:m>
                  <m:oMath xmlns:m="http://schemas.openxmlformats.org/officeDocument/2006/math">
                    <m:r>
                      <a:rPr lang="en-US" sz="2400" b="0" i="1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sz="240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−</m:t>
                    </m:r>
                    <m:r>
                      <a:rPr lang="en-US" sz="2400" b="0" i="1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10=12</m:t>
                    </m:r>
                  </m:oMath>
                </a14:m>
                <a:r>
                  <a:rPr kumimoji="0" lang="en-US" sz="2400" b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, </a:t>
                </a:r>
                <a:r>
                  <a:rPr kumimoji="0" lang="en-US" sz="2400" b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dengan</a:t>
                </a:r>
                <a:r>
                  <a:rPr kumimoji="0" lang="en-US" sz="2400" b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</a:t>
                </a:r>
                <a:r>
                  <a:rPr kumimoji="0" lang="en-US" sz="2400" b="0" i="1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x</a:t>
                </a:r>
                <a:r>
                  <a:rPr kumimoji="0" lang="en-US" sz="2400" b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</a:t>
                </a:r>
                <a:r>
                  <a:rPr kumimoji="0" lang="en-US" sz="2400" b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adalah</a:t>
                </a:r>
                <a:r>
                  <a:rPr kumimoji="0" lang="en-US" sz="2400" b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</a:t>
                </a:r>
                <a:r>
                  <a:rPr kumimoji="0" lang="en-US" sz="2400" b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variabel</a:t>
                </a:r>
                <a:r>
                  <a:rPr kumimoji="0" lang="en-US" sz="2400" b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pada </a:t>
                </a:r>
                <a:r>
                  <a:rPr kumimoji="0" lang="en-US" sz="2400" b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bilangan</a:t>
                </a:r>
                <a:r>
                  <a:rPr kumimoji="0" lang="en-US" sz="2400" b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</a:t>
                </a:r>
                <a:r>
                  <a:rPr kumimoji="0" lang="en-US" sz="2400" b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cacah</a:t>
                </a:r>
                <a:r>
                  <a:rPr kumimoji="0" lang="en-US" sz="2400" b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. </a:t>
                </a:r>
              </a:p>
              <a:p>
                <a:pPr lvl="0" algn="just">
                  <a:lnSpc>
                    <a:spcPct val="150000"/>
                  </a:lnSpc>
                  <a:defRPr/>
                </a:pPr>
                <a:r>
                  <a:rPr kumimoji="0" lang="en-US" sz="2400" b="1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Jawab</a:t>
                </a:r>
                <a:r>
                  <a:rPr kumimoji="0" lang="en-US" sz="2400" b="1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:</a:t>
                </a:r>
                <a:endParaRPr kumimoji="0" lang="en-US" sz="240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  <a:p>
                <a:pPr lvl="0" algn="just">
                  <a:lnSpc>
                    <a:spcPct val="150000"/>
                  </a:lnSpc>
                  <a:defRPr/>
                </a:pPr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r>
                        <a:rPr lang="en-US" sz="24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sz="24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−10=12</m:t>
                      </m:r>
                    </m:oMath>
                  </m:oMathPara>
                </a14:m>
                <a:endParaRPr kumimoji="0" lang="en-US" sz="2400" b="1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  <a:p>
                <a:pPr lvl="0" algn="ctr">
                  <a:lnSpc>
                    <a:spcPct val="150000"/>
                  </a:lnSpc>
                  <a:defRPr/>
                </a:pPr>
                <a14:m>
                  <m:oMath xmlns:m="http://schemas.openxmlformats.org/officeDocument/2006/math">
                    <m:r>
                      <a:rPr lang="en-US" sz="240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sz="240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−10+10=</m:t>
                    </m:r>
                    <m:r>
                      <a:rPr lang="en-US" sz="240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12+1</m:t>
                    </m:r>
                    <m:r>
                      <a:rPr lang="en-US" sz="2400" b="0" i="1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0</m:t>
                    </m:r>
                  </m:oMath>
                </a14:m>
                <a:r>
                  <a:rPr kumimoji="0" lang="en-US" sz="2400" b="1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</a:t>
                </a:r>
                <a:endParaRPr lang="en-US" sz="2400" i="1" dirty="0">
                  <a:solidFill>
                    <a:prstClr val="black"/>
                  </a:solidFill>
                  <a:latin typeface="Cambria Math" panose="02040503050406030204" pitchFamily="18" charset="0"/>
                </a:endParaRPr>
              </a:p>
              <a:p>
                <a:pPr lvl="0" algn="ctr">
                  <a:lnSpc>
                    <a:spcPct val="150000"/>
                  </a:lnSpc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            </m:t>
                      </m:r>
                      <m:r>
                        <a:rPr lang="en-US" sz="24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sz="2400" b="0" i="1" smtClean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=22</m:t>
                      </m:r>
                    </m:oMath>
                  </m:oMathPara>
                </a14:m>
                <a:endParaRPr kumimoji="0" lang="en-US" sz="2400" b="1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mc:Choice>
        <mc:Fallback xmlns="">
          <p:sp>
            <p:nvSpPr>
              <p:cNvPr id="27" name="TextBox 26">
                <a:extLst>
                  <a:ext uri="{FF2B5EF4-FFF2-40B4-BE49-F238E27FC236}">
                    <a16:creationId xmlns:a16="http://schemas.microsoft.com/office/drawing/2014/main" id="{0B495410-4380-4613-B237-A36E4D8880B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4706" y="2917817"/>
                <a:ext cx="9559184" cy="3046988"/>
              </a:xfrm>
              <a:prstGeom prst="rect">
                <a:avLst/>
              </a:prstGeom>
              <a:blipFill>
                <a:blip r:embed="rId2"/>
                <a:stretch>
                  <a:fillRect l="-1020" t="-1603" r="-95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9" name="Group 8">
            <a:extLst>
              <a:ext uri="{FF2B5EF4-FFF2-40B4-BE49-F238E27FC236}">
                <a16:creationId xmlns:a16="http://schemas.microsoft.com/office/drawing/2014/main" id="{69F2D6BC-962E-408B-8C00-E0D8686F4310}"/>
              </a:ext>
            </a:extLst>
          </p:cNvPr>
          <p:cNvGrpSpPr/>
          <p:nvPr/>
        </p:nvGrpSpPr>
        <p:grpSpPr>
          <a:xfrm>
            <a:off x="412062" y="164960"/>
            <a:ext cx="8655738" cy="1787155"/>
            <a:chOff x="469814" y="259077"/>
            <a:chExt cx="20529014" cy="1633840"/>
          </a:xfrm>
        </p:grpSpPr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434962FD-F773-45B4-8F92-B54704324FD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alphaModFix amt="50000"/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colorTemperature colorTemp="9504"/>
                      </a14:imgEffect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9814" y="259077"/>
              <a:ext cx="20529014" cy="1633840"/>
            </a:xfrm>
            <a:prstGeom prst="rect">
              <a:avLst/>
            </a:prstGeom>
          </p:spPr>
        </p:pic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7DC515D7-5795-4F9B-8E71-35D6C5056869}"/>
                </a:ext>
              </a:extLst>
            </p:cNvPr>
            <p:cNvSpPr txBox="1"/>
            <p:nvPr/>
          </p:nvSpPr>
          <p:spPr>
            <a:xfrm>
              <a:off x="1878840" y="748390"/>
              <a:ext cx="17949476" cy="75970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2. </a:t>
              </a:r>
              <a:r>
                <a:rPr kumimoji="0" lang="en-US" sz="24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Penyelesaian</a:t>
              </a:r>
              <a:r>
                <a: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 </a:t>
              </a:r>
              <a:r>
                <a:rPr kumimoji="0" lang="en-US" sz="24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Persamaan</a:t>
              </a:r>
              <a:r>
                <a: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 </a:t>
              </a:r>
              <a:r>
                <a:rPr kumimoji="0" lang="en-US" sz="24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dengan</a:t>
              </a:r>
              <a:r>
                <a: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 </a:t>
              </a:r>
              <a:r>
                <a:rPr kumimoji="0" lang="en-US" sz="24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Menambahkan</a:t>
              </a:r>
              <a:r>
                <a: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 </a:t>
              </a:r>
              <a:r>
                <a:rPr kumimoji="0" lang="en-US" sz="24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atau</a:t>
              </a:r>
              <a:r>
                <a: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 </a:t>
              </a:r>
              <a:r>
                <a:rPr lang="en-US" sz="2400" b="1" dirty="0">
                  <a:solidFill>
                    <a:prstClr val="black"/>
                  </a:solidFill>
                  <a:latin typeface="Calibri" panose="020F0502020204030204"/>
                </a:rPr>
                <a:t>M</a:t>
              </a:r>
              <a:r>
                <a:rPr kumimoji="0" lang="en-US" sz="24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engurangi</a:t>
              </a:r>
              <a:r>
                <a: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 </a:t>
              </a:r>
              <a:r>
                <a:rPr kumimoji="0" lang="en-US" sz="24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Kedua</a:t>
              </a:r>
              <a:r>
                <a: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 </a:t>
              </a:r>
              <a:r>
                <a:rPr kumimoji="0" lang="en-US" sz="24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Ruas</a:t>
              </a:r>
              <a:r>
                <a: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 </a:t>
              </a:r>
              <a:r>
                <a:rPr kumimoji="0" lang="en-US" sz="24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dengan</a:t>
              </a:r>
              <a:r>
                <a: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 </a:t>
              </a:r>
              <a:r>
                <a:rPr kumimoji="0" lang="en-US" sz="24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Bilangan</a:t>
              </a:r>
              <a:r>
                <a: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 yang Sama</a:t>
              </a:r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5211E8E3-4D0F-4A1D-AC67-B8FC636C5019}"/>
              </a:ext>
            </a:extLst>
          </p:cNvPr>
          <p:cNvGrpSpPr/>
          <p:nvPr/>
        </p:nvGrpSpPr>
        <p:grpSpPr>
          <a:xfrm>
            <a:off x="1006156" y="2139450"/>
            <a:ext cx="1411934" cy="778367"/>
            <a:chOff x="740334" y="3043297"/>
            <a:chExt cx="1417043" cy="999041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00ADFF2A-EBCE-41D1-B31C-65101E41910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alphaModFix amt="50000"/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colorTemperature colorTemp="9504"/>
                      </a14:imgEffect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0334" y="3043297"/>
              <a:ext cx="1417043" cy="999041"/>
            </a:xfrm>
            <a:prstGeom prst="rect">
              <a:avLst/>
            </a:prstGeom>
          </p:spPr>
        </p:pic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196F980F-4844-423D-8082-35004332E960}"/>
                </a:ext>
              </a:extLst>
            </p:cNvPr>
            <p:cNvSpPr txBox="1"/>
            <p:nvPr/>
          </p:nvSpPr>
          <p:spPr>
            <a:xfrm>
              <a:off x="853077" y="3270438"/>
              <a:ext cx="1191556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Contoh:</a:t>
              </a:r>
            </a:p>
          </p:txBody>
        </p:sp>
      </p:grpSp>
      <p:sp>
        <p:nvSpPr>
          <p:cNvPr id="2" name="Rectangle 1">
            <a:extLst>
              <a:ext uri="{FF2B5EF4-FFF2-40B4-BE49-F238E27FC236}">
                <a16:creationId xmlns:a16="http://schemas.microsoft.com/office/drawing/2014/main" id="{335CA9DC-404C-4612-83FB-44C4B6118107}"/>
              </a:ext>
            </a:extLst>
          </p:cNvPr>
          <p:cNvSpPr/>
          <p:nvPr/>
        </p:nvSpPr>
        <p:spPr>
          <a:xfrm>
            <a:off x="7281610" y="4834865"/>
            <a:ext cx="2585323" cy="46487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  <a:defRPr/>
            </a:pPr>
            <a:r>
              <a:rPr lang="en-US" dirty="0">
                <a:solidFill>
                  <a:prstClr val="black"/>
                </a:solidFill>
              </a:rPr>
              <a:t>(</a:t>
            </a:r>
            <a:r>
              <a:rPr lang="en-US" dirty="0" err="1">
                <a:solidFill>
                  <a:prstClr val="black"/>
                </a:solidFill>
              </a:rPr>
              <a:t>kedua</a:t>
            </a:r>
            <a:r>
              <a:rPr lang="en-US" dirty="0">
                <a:solidFill>
                  <a:prstClr val="black"/>
                </a:solidFill>
              </a:rPr>
              <a:t> </a:t>
            </a:r>
            <a:r>
              <a:rPr lang="en-US" dirty="0" err="1">
                <a:solidFill>
                  <a:prstClr val="black"/>
                </a:solidFill>
              </a:rPr>
              <a:t>ruas</a:t>
            </a:r>
            <a:r>
              <a:rPr lang="en-US" dirty="0">
                <a:solidFill>
                  <a:prstClr val="black"/>
                </a:solidFill>
              </a:rPr>
              <a:t> </a:t>
            </a:r>
            <a:r>
              <a:rPr lang="en-US" dirty="0" err="1">
                <a:solidFill>
                  <a:prstClr val="black"/>
                </a:solidFill>
              </a:rPr>
              <a:t>ditambah</a:t>
            </a:r>
            <a:r>
              <a:rPr lang="en-US" dirty="0">
                <a:solidFill>
                  <a:prstClr val="black"/>
                </a:solidFill>
              </a:rPr>
              <a:t> 10)</a:t>
            </a:r>
            <a:endParaRPr lang="en-US" b="1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183198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7" name="TextBox 26">
                <a:extLst>
                  <a:ext uri="{FF2B5EF4-FFF2-40B4-BE49-F238E27FC236}">
                    <a16:creationId xmlns:a16="http://schemas.microsoft.com/office/drawing/2014/main" id="{0B495410-4380-4613-B237-A36E4D8880B8}"/>
                  </a:ext>
                </a:extLst>
              </p:cNvPr>
              <p:cNvSpPr txBox="1"/>
              <p:nvPr/>
            </p:nvSpPr>
            <p:spPr>
              <a:xfrm>
                <a:off x="834706" y="2917817"/>
                <a:ext cx="9559184" cy="320869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lvl="0" algn="just">
                  <a:defRPr/>
                </a:pPr>
                <a:r>
                  <a:rPr kumimoji="0" lang="en-US" sz="2400" b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Tentukan </a:t>
                </a:r>
                <a:r>
                  <a:rPr kumimoji="0" lang="en-US" sz="2400" b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penyelesaian</a:t>
                </a:r>
                <a:r>
                  <a:rPr kumimoji="0" lang="en-US" sz="2400" b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</a:t>
                </a:r>
                <a:r>
                  <a:rPr kumimoji="0" lang="en-US" sz="2400" b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dari</a:t>
                </a:r>
                <a:r>
                  <a:rPr kumimoji="0" lang="en-US" sz="2400" b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</a:t>
                </a:r>
                <a:r>
                  <a:rPr kumimoji="0" lang="en-US" sz="2400" b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persamaan</a:t>
                </a:r>
                <a:r>
                  <a:rPr kumimoji="0" lang="en-US" sz="2400" b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</a:t>
                </a:r>
                <a14:m>
                  <m:oMath xmlns:m="http://schemas.openxmlformats.org/officeDocument/2006/math">
                    <m:r>
                      <a:rPr lang="en-US" sz="2400" b="0" i="0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4</m:t>
                    </m:r>
                    <m:r>
                      <a:rPr lang="en-US" sz="2400" b="0" i="1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sz="2400" b="0" i="1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=20</m:t>
                    </m:r>
                  </m:oMath>
                </a14:m>
                <a:r>
                  <a:rPr kumimoji="0" lang="en-US" sz="2400" b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, </a:t>
                </a:r>
              </a:p>
              <a:p>
                <a:pPr lvl="0" algn="just">
                  <a:lnSpc>
                    <a:spcPct val="150000"/>
                  </a:lnSpc>
                  <a:defRPr/>
                </a:pPr>
                <a:r>
                  <a:rPr kumimoji="0" lang="en-US" sz="2400" b="1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Jawab</a:t>
                </a:r>
                <a:r>
                  <a:rPr kumimoji="0" lang="en-US" sz="2400" b="1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:</a:t>
                </a:r>
                <a:endParaRPr kumimoji="0" lang="en-US" sz="240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  <a:p>
                <a:pPr lvl="0" algn="just">
                  <a:lnSpc>
                    <a:spcPct val="150000"/>
                  </a:lnSpc>
                  <a:defRPr/>
                </a:pPr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r>
                        <a:rPr lang="en-US" sz="240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4</m:t>
                      </m:r>
                      <m:r>
                        <a:rPr lang="en-US" sz="24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sz="24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=20</m:t>
                      </m:r>
                    </m:oMath>
                  </m:oMathPara>
                </a14:m>
                <a:endParaRPr lang="en-US" sz="2400" i="1" dirty="0">
                  <a:solidFill>
                    <a:prstClr val="black"/>
                  </a:solidFill>
                  <a:latin typeface="Cambria Math" panose="02040503050406030204" pitchFamily="18" charset="0"/>
                </a:endParaRPr>
              </a:p>
              <a:p>
                <a:pPr lvl="0" algn="just">
                  <a:lnSpc>
                    <a:spcPct val="150000"/>
                  </a:lnSpc>
                  <a:defRPr/>
                </a:pPr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400" i="1" smtClea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400" b="0" i="1" smtClea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4</m:t>
                          </m:r>
                          <m:r>
                            <a:rPr lang="en-US" sz="2400" b="0" i="1" smtClea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</m:num>
                        <m:den>
                          <m:r>
                            <a:rPr lang="en-US" sz="2400" b="0" i="1" smtClea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4</m:t>
                          </m:r>
                        </m:den>
                      </m:f>
                      <m:r>
                        <a:rPr lang="en-US" sz="2400" b="0" i="1" smtClean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4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400" b="0" i="1" smtClea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20</m:t>
                          </m:r>
                        </m:num>
                        <m:den>
                          <m:r>
                            <a:rPr lang="en-US" sz="2400" b="0" i="1" smtClea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4</m:t>
                          </m:r>
                        </m:den>
                      </m:f>
                    </m:oMath>
                  </m:oMathPara>
                </a14:m>
                <a:endParaRPr lang="en-US" sz="2400" i="1" dirty="0">
                  <a:solidFill>
                    <a:prstClr val="black"/>
                  </a:solidFill>
                  <a:latin typeface="Cambria Math" panose="02040503050406030204" pitchFamily="18" charset="0"/>
                </a:endParaRPr>
              </a:p>
              <a:p>
                <a:pPr lvl="0" algn="just">
                  <a:lnSpc>
                    <a:spcPct val="150000"/>
                  </a:lnSpc>
                  <a:defRPr/>
                </a:pPr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r>
                        <a:rPr lang="en-US" sz="24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sz="2400" b="0" i="1" smtClean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=5</m:t>
                      </m:r>
                    </m:oMath>
                  </m:oMathPara>
                </a14:m>
                <a:endParaRPr kumimoji="0" lang="en-US" sz="2400" b="1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mc:Choice>
        <mc:Fallback xmlns="">
          <p:sp>
            <p:nvSpPr>
              <p:cNvPr id="27" name="TextBox 26">
                <a:extLst>
                  <a:ext uri="{FF2B5EF4-FFF2-40B4-BE49-F238E27FC236}">
                    <a16:creationId xmlns:a16="http://schemas.microsoft.com/office/drawing/2014/main" id="{0B495410-4380-4613-B237-A36E4D8880B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4706" y="2917817"/>
                <a:ext cx="9559184" cy="3208699"/>
              </a:xfrm>
              <a:prstGeom prst="rect">
                <a:avLst/>
              </a:prstGeom>
              <a:blipFill>
                <a:blip r:embed="rId2"/>
                <a:stretch>
                  <a:fillRect l="-1020" t="-152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9" name="Group 8">
            <a:extLst>
              <a:ext uri="{FF2B5EF4-FFF2-40B4-BE49-F238E27FC236}">
                <a16:creationId xmlns:a16="http://schemas.microsoft.com/office/drawing/2014/main" id="{69F2D6BC-962E-408B-8C00-E0D8686F4310}"/>
              </a:ext>
            </a:extLst>
          </p:cNvPr>
          <p:cNvGrpSpPr/>
          <p:nvPr/>
        </p:nvGrpSpPr>
        <p:grpSpPr>
          <a:xfrm>
            <a:off x="412062" y="164960"/>
            <a:ext cx="8655738" cy="1787155"/>
            <a:chOff x="469814" y="259077"/>
            <a:chExt cx="20529014" cy="1633840"/>
          </a:xfrm>
        </p:grpSpPr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434962FD-F773-45B4-8F92-B54704324FD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alphaModFix amt="50000"/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colorTemperature colorTemp="9504"/>
                      </a14:imgEffect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9814" y="259077"/>
              <a:ext cx="20529014" cy="1633840"/>
            </a:xfrm>
            <a:prstGeom prst="rect">
              <a:avLst/>
            </a:prstGeom>
          </p:spPr>
        </p:pic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7DC515D7-5795-4F9B-8E71-35D6C5056869}"/>
                </a:ext>
              </a:extLst>
            </p:cNvPr>
            <p:cNvSpPr txBox="1"/>
            <p:nvPr/>
          </p:nvSpPr>
          <p:spPr>
            <a:xfrm>
              <a:off x="1878840" y="748390"/>
              <a:ext cx="17949476" cy="75970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400" b="1" dirty="0">
                  <a:solidFill>
                    <a:prstClr val="black"/>
                  </a:solidFill>
                  <a:latin typeface="Calibri" panose="020F0502020204030204"/>
                </a:rPr>
                <a:t>3</a:t>
              </a:r>
              <a:r>
                <a: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. </a:t>
              </a:r>
              <a:r>
                <a:rPr kumimoji="0" lang="en-US" sz="24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Penyelesaian</a:t>
              </a:r>
              <a:r>
                <a: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 </a:t>
              </a:r>
              <a:r>
                <a:rPr kumimoji="0" lang="en-US" sz="24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Persamaan</a:t>
              </a:r>
              <a:r>
                <a: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 </a:t>
              </a:r>
              <a:r>
                <a:rPr kumimoji="0" lang="en-US" sz="24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dengan</a:t>
              </a:r>
              <a:r>
                <a: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 </a:t>
              </a:r>
              <a:r>
                <a:rPr kumimoji="0" lang="en-US" sz="24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Mengalikan</a:t>
              </a:r>
              <a:r>
                <a: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 </a:t>
              </a:r>
              <a:r>
                <a:rPr kumimoji="0" lang="en-US" sz="24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atau</a:t>
              </a:r>
              <a:r>
                <a: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 </a:t>
              </a:r>
              <a:r>
                <a:rPr kumimoji="0" lang="en-US" sz="24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Membagi</a:t>
              </a:r>
              <a:r>
                <a: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 </a:t>
              </a:r>
              <a:r>
                <a:rPr kumimoji="0" lang="en-US" sz="24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Kedua</a:t>
              </a:r>
              <a:r>
                <a: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 </a:t>
              </a:r>
              <a:r>
                <a:rPr kumimoji="0" lang="en-US" sz="24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Ruas</a:t>
              </a:r>
              <a:r>
                <a: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 </a:t>
              </a:r>
              <a:r>
                <a:rPr kumimoji="0" lang="en-US" sz="24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dengan</a:t>
              </a:r>
              <a:r>
                <a: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 </a:t>
              </a:r>
              <a:r>
                <a:rPr kumimoji="0" lang="en-US" sz="24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Bilangan</a:t>
              </a:r>
              <a:r>
                <a: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 yang Sama</a:t>
              </a:r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5211E8E3-4D0F-4A1D-AC67-B8FC636C5019}"/>
              </a:ext>
            </a:extLst>
          </p:cNvPr>
          <p:cNvGrpSpPr/>
          <p:nvPr/>
        </p:nvGrpSpPr>
        <p:grpSpPr>
          <a:xfrm>
            <a:off x="1006156" y="2139450"/>
            <a:ext cx="1411934" cy="778367"/>
            <a:chOff x="740334" y="3043297"/>
            <a:chExt cx="1417043" cy="999041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00ADFF2A-EBCE-41D1-B31C-65101E41910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alphaModFix amt="50000"/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colorTemperature colorTemp="9504"/>
                      </a14:imgEffect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0334" y="3043297"/>
              <a:ext cx="1417043" cy="999041"/>
            </a:xfrm>
            <a:prstGeom prst="rect">
              <a:avLst/>
            </a:prstGeom>
          </p:spPr>
        </p:pic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196F980F-4844-423D-8082-35004332E960}"/>
                </a:ext>
              </a:extLst>
            </p:cNvPr>
            <p:cNvSpPr txBox="1"/>
            <p:nvPr/>
          </p:nvSpPr>
          <p:spPr>
            <a:xfrm>
              <a:off x="853077" y="3270438"/>
              <a:ext cx="1191556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Contoh:</a:t>
              </a:r>
            </a:p>
          </p:txBody>
        </p:sp>
      </p:grpSp>
      <p:sp>
        <p:nvSpPr>
          <p:cNvPr id="2" name="Rectangle 1">
            <a:extLst>
              <a:ext uri="{FF2B5EF4-FFF2-40B4-BE49-F238E27FC236}">
                <a16:creationId xmlns:a16="http://schemas.microsoft.com/office/drawing/2014/main" id="{335CA9DC-404C-4612-83FB-44C4B6118107}"/>
              </a:ext>
            </a:extLst>
          </p:cNvPr>
          <p:cNvSpPr/>
          <p:nvPr/>
        </p:nvSpPr>
        <p:spPr>
          <a:xfrm>
            <a:off x="6990271" y="4739615"/>
            <a:ext cx="2139305" cy="46487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  <a:defRPr/>
            </a:pPr>
            <a:r>
              <a:rPr lang="en-US" dirty="0">
                <a:solidFill>
                  <a:prstClr val="black"/>
                </a:solidFill>
              </a:rPr>
              <a:t>(</a:t>
            </a:r>
            <a:r>
              <a:rPr lang="en-US" dirty="0" err="1">
                <a:solidFill>
                  <a:prstClr val="black"/>
                </a:solidFill>
              </a:rPr>
              <a:t>kedua</a:t>
            </a:r>
            <a:r>
              <a:rPr lang="en-US" dirty="0">
                <a:solidFill>
                  <a:prstClr val="black"/>
                </a:solidFill>
              </a:rPr>
              <a:t> </a:t>
            </a:r>
            <a:r>
              <a:rPr lang="en-US" dirty="0" err="1">
                <a:solidFill>
                  <a:prstClr val="black"/>
                </a:solidFill>
              </a:rPr>
              <a:t>ruas</a:t>
            </a:r>
            <a:r>
              <a:rPr lang="en-US" dirty="0">
                <a:solidFill>
                  <a:prstClr val="black"/>
                </a:solidFill>
              </a:rPr>
              <a:t> </a:t>
            </a:r>
            <a:r>
              <a:rPr lang="en-US" dirty="0" err="1">
                <a:solidFill>
                  <a:prstClr val="black"/>
                </a:solidFill>
              </a:rPr>
              <a:t>dibagi</a:t>
            </a:r>
            <a:r>
              <a:rPr lang="en-US" dirty="0">
                <a:solidFill>
                  <a:prstClr val="black"/>
                </a:solidFill>
              </a:rPr>
              <a:t> 4)</a:t>
            </a:r>
            <a:endParaRPr lang="en-US" b="1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579339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7" name="TextBox 26">
                <a:extLst>
                  <a:ext uri="{FF2B5EF4-FFF2-40B4-BE49-F238E27FC236}">
                    <a16:creationId xmlns:a16="http://schemas.microsoft.com/office/drawing/2014/main" id="{0B495410-4380-4613-B237-A36E4D8880B8}"/>
                  </a:ext>
                </a:extLst>
              </p:cNvPr>
              <p:cNvSpPr txBox="1"/>
              <p:nvPr/>
            </p:nvSpPr>
            <p:spPr>
              <a:xfrm>
                <a:off x="555195" y="3207872"/>
                <a:ext cx="9559184" cy="212365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lvl="0" algn="just">
                  <a:defRPr/>
                </a:pPr>
                <a:r>
                  <a:rPr kumimoji="0" lang="en-US" sz="2400" b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Tentukan </a:t>
                </a:r>
                <a:r>
                  <a:rPr kumimoji="0" lang="en-US" sz="2400" b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penyelesaian</a:t>
                </a:r>
                <a:r>
                  <a:rPr kumimoji="0" lang="en-US" sz="2400" b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</a:t>
                </a:r>
                <a:r>
                  <a:rPr kumimoji="0" lang="en-US" sz="2400" b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dari</a:t>
                </a:r>
                <a:r>
                  <a:rPr kumimoji="0" lang="en-US" sz="2400" b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</a:t>
                </a:r>
                <a:r>
                  <a:rPr kumimoji="0" lang="en-US" sz="2400" b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persamaan</a:t>
                </a:r>
                <a:r>
                  <a:rPr kumimoji="0" lang="en-US" sz="2400" b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</a:t>
                </a:r>
                <a14:m>
                  <m:oMath xmlns:m="http://schemas.openxmlformats.org/officeDocument/2006/math">
                    <m:r>
                      <a:rPr lang="en-US" sz="2400" noProof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3</m:t>
                    </m:r>
                    <m:d>
                      <m:dPr>
                        <m:ctrlPr>
                          <a:rPr lang="en-US" sz="2400" b="0" i="1" noProof="0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400" b="0" i="0" noProof="0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  <m:r>
                          <a:rPr lang="en-US" sz="2400" b="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en-US" sz="2400" b="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−6</m:t>
                        </m:r>
                      </m:e>
                    </m:d>
                    <m:r>
                      <a:rPr lang="en-US" sz="2400" b="0" i="1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=4</m:t>
                    </m:r>
                    <m:r>
                      <a:rPr lang="en-US" sz="2400" b="0" i="1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sz="2400" b="0" i="1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+8</m:t>
                    </m:r>
                    <m:r>
                      <a:rPr lang="en-US" sz="2400" b="0" i="0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.</m:t>
                    </m:r>
                  </m:oMath>
                </a14:m>
                <a:r>
                  <a:rPr kumimoji="0" lang="en-US" sz="2400" b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</a:t>
                </a:r>
              </a:p>
              <a:p>
                <a:pPr lvl="0" algn="just">
                  <a:lnSpc>
                    <a:spcPct val="150000"/>
                  </a:lnSpc>
                  <a:defRPr/>
                </a:pPr>
                <a:r>
                  <a:rPr kumimoji="0" lang="en-US" sz="2400" b="1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Jawab</a:t>
                </a:r>
                <a:r>
                  <a:rPr kumimoji="0" lang="en-US" sz="2400" b="1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:</a:t>
                </a:r>
                <a:endParaRPr kumimoji="0" lang="en-US" sz="240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  <a:p>
                <a:pPr lvl="0" algn="just">
                  <a:lnSpc>
                    <a:spcPct val="150000"/>
                  </a:lnSpc>
                  <a:defRPr/>
                </a:pPr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r>
                        <a:rPr lang="en-US" sz="240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3</m:t>
                      </m:r>
                      <m:d>
                        <m:dPr>
                          <m:ctrlPr>
                            <a:rPr lang="en-US" sz="24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40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  <m:r>
                            <a:rPr lang="en-US" sz="24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en-US" sz="24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−6</m:t>
                          </m:r>
                        </m:e>
                      </m:d>
                      <m:r>
                        <a:rPr lang="en-US" sz="24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=4</m:t>
                      </m:r>
                      <m:r>
                        <a:rPr lang="en-US" sz="2400" b="0" i="1" smtClean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sz="24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+8</m:t>
                      </m:r>
                    </m:oMath>
                  </m:oMathPara>
                </a14:m>
                <a:endParaRPr lang="en-US" sz="2400" i="1" dirty="0">
                  <a:solidFill>
                    <a:prstClr val="black"/>
                  </a:solidFill>
                  <a:latin typeface="Cambria Math" panose="02040503050406030204" pitchFamily="18" charset="0"/>
                </a:endParaRPr>
              </a:p>
              <a:p>
                <a:pPr lvl="0" algn="just">
                  <a:lnSpc>
                    <a:spcPct val="150000"/>
                  </a:lnSpc>
                  <a:defRPr/>
                </a:pPr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r>
                        <a:rPr lang="en-US" sz="2400" b="0" i="0" smtClean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     </m:t>
                      </m:r>
                      <m:r>
                        <a:rPr lang="en-US" sz="2400" smtClean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6</m:t>
                      </m:r>
                      <m:r>
                        <a:rPr lang="en-US" sz="2400" b="0" i="1" smtClean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sz="2400" b="0" i="0" smtClean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−18</m:t>
                      </m:r>
                      <m:r>
                        <a:rPr lang="en-US" sz="24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=4</m:t>
                      </m:r>
                      <m:r>
                        <a:rPr lang="en-US" sz="2400" b="0" i="1" smtClean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sz="24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+8</m:t>
                      </m:r>
                    </m:oMath>
                  </m:oMathPara>
                </a14:m>
                <a:endParaRPr lang="en-US" sz="2400" i="1" dirty="0">
                  <a:solidFill>
                    <a:prstClr val="black"/>
                  </a:solidFill>
                  <a:latin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27" name="TextBox 26">
                <a:extLst>
                  <a:ext uri="{FF2B5EF4-FFF2-40B4-BE49-F238E27FC236}">
                    <a16:creationId xmlns:a16="http://schemas.microsoft.com/office/drawing/2014/main" id="{0B495410-4380-4613-B237-A36E4D8880B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5195" y="3207872"/>
                <a:ext cx="9559184" cy="2123658"/>
              </a:xfrm>
              <a:prstGeom prst="rect">
                <a:avLst/>
              </a:prstGeom>
              <a:blipFill>
                <a:blip r:embed="rId2"/>
                <a:stretch>
                  <a:fillRect l="-957" t="-229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9" name="Group 8">
            <a:extLst>
              <a:ext uri="{FF2B5EF4-FFF2-40B4-BE49-F238E27FC236}">
                <a16:creationId xmlns:a16="http://schemas.microsoft.com/office/drawing/2014/main" id="{69F2D6BC-962E-408B-8C00-E0D8686F4310}"/>
              </a:ext>
            </a:extLst>
          </p:cNvPr>
          <p:cNvGrpSpPr/>
          <p:nvPr/>
        </p:nvGrpSpPr>
        <p:grpSpPr>
          <a:xfrm>
            <a:off x="412062" y="182880"/>
            <a:ext cx="8396658" cy="1074349"/>
            <a:chOff x="469814" y="400853"/>
            <a:chExt cx="19914548" cy="982184"/>
          </a:xfrm>
        </p:grpSpPr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434962FD-F773-45B4-8F92-B54704324FD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alphaModFix amt="50000"/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colorTemperature colorTemp="9504"/>
                      </a14:imgEffect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9814" y="400853"/>
              <a:ext cx="19914548" cy="982184"/>
            </a:xfrm>
            <a:prstGeom prst="rect">
              <a:avLst/>
            </a:prstGeom>
          </p:spPr>
        </p:pic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7DC515D7-5795-4F9B-8E71-35D6C5056869}"/>
                </a:ext>
              </a:extLst>
            </p:cNvPr>
            <p:cNvSpPr txBox="1"/>
            <p:nvPr/>
          </p:nvSpPr>
          <p:spPr>
            <a:xfrm>
              <a:off x="1842695" y="734458"/>
              <a:ext cx="17949476" cy="42206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4. </a:t>
              </a:r>
              <a:r>
                <a:rPr kumimoji="0" lang="en-US" sz="24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Penyelesaian</a:t>
              </a:r>
              <a:r>
                <a: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 </a:t>
              </a:r>
              <a:r>
                <a:rPr kumimoji="0" lang="en-US" sz="24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Persamaan</a:t>
              </a:r>
              <a:r>
                <a: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 yang </a:t>
              </a:r>
              <a:r>
                <a:rPr kumimoji="0" lang="en-US" sz="24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Memuat</a:t>
              </a:r>
              <a:r>
                <a: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 </a:t>
              </a:r>
              <a:r>
                <a:rPr kumimoji="0" lang="en-US" sz="24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Tanda</a:t>
              </a:r>
              <a:r>
                <a: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 </a:t>
              </a:r>
              <a:r>
                <a:rPr kumimoji="0" lang="en-US" sz="24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Kurung</a:t>
              </a:r>
              <a:endPara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5211E8E3-4D0F-4A1D-AC67-B8FC636C5019}"/>
              </a:ext>
            </a:extLst>
          </p:cNvPr>
          <p:cNvGrpSpPr/>
          <p:nvPr/>
        </p:nvGrpSpPr>
        <p:grpSpPr>
          <a:xfrm>
            <a:off x="555195" y="2252536"/>
            <a:ext cx="1411934" cy="778367"/>
            <a:chOff x="740334" y="3043297"/>
            <a:chExt cx="1417043" cy="999041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00ADFF2A-EBCE-41D1-B31C-65101E41910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alphaModFix amt="50000"/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colorTemperature colorTemp="9504"/>
                      </a14:imgEffect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0334" y="3043297"/>
              <a:ext cx="1417043" cy="999041"/>
            </a:xfrm>
            <a:prstGeom prst="rect">
              <a:avLst/>
            </a:prstGeom>
          </p:spPr>
        </p:pic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196F980F-4844-423D-8082-35004332E960}"/>
                </a:ext>
              </a:extLst>
            </p:cNvPr>
            <p:cNvSpPr txBox="1"/>
            <p:nvPr/>
          </p:nvSpPr>
          <p:spPr>
            <a:xfrm>
              <a:off x="853077" y="3270438"/>
              <a:ext cx="1191556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Contoh:</a:t>
              </a:r>
            </a:p>
          </p:txBody>
        </p:sp>
      </p:grpSp>
      <p:sp>
        <p:nvSpPr>
          <p:cNvPr id="2" name="Rectangle 1">
            <a:extLst>
              <a:ext uri="{FF2B5EF4-FFF2-40B4-BE49-F238E27FC236}">
                <a16:creationId xmlns:a16="http://schemas.microsoft.com/office/drawing/2014/main" id="{335CA9DC-404C-4612-83FB-44C4B6118107}"/>
              </a:ext>
            </a:extLst>
          </p:cNvPr>
          <p:cNvSpPr/>
          <p:nvPr/>
        </p:nvSpPr>
        <p:spPr>
          <a:xfrm>
            <a:off x="6990271" y="4739615"/>
            <a:ext cx="2139305" cy="46487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  <a:defRPr/>
            </a:pPr>
            <a:r>
              <a:rPr lang="en-US" dirty="0">
                <a:solidFill>
                  <a:prstClr val="black"/>
                </a:solidFill>
              </a:rPr>
              <a:t>(</a:t>
            </a:r>
            <a:r>
              <a:rPr lang="en-US" dirty="0" err="1">
                <a:solidFill>
                  <a:prstClr val="black"/>
                </a:solidFill>
              </a:rPr>
              <a:t>kedua</a:t>
            </a:r>
            <a:r>
              <a:rPr lang="en-US" dirty="0">
                <a:solidFill>
                  <a:prstClr val="black"/>
                </a:solidFill>
              </a:rPr>
              <a:t> </a:t>
            </a:r>
            <a:r>
              <a:rPr lang="en-US" dirty="0" err="1">
                <a:solidFill>
                  <a:prstClr val="black"/>
                </a:solidFill>
              </a:rPr>
              <a:t>ruas</a:t>
            </a:r>
            <a:r>
              <a:rPr lang="en-US" dirty="0">
                <a:solidFill>
                  <a:prstClr val="black"/>
                </a:solidFill>
              </a:rPr>
              <a:t> </a:t>
            </a:r>
            <a:r>
              <a:rPr lang="en-US" dirty="0" err="1">
                <a:solidFill>
                  <a:prstClr val="black"/>
                </a:solidFill>
              </a:rPr>
              <a:t>dibagi</a:t>
            </a:r>
            <a:r>
              <a:rPr lang="en-US" dirty="0">
                <a:solidFill>
                  <a:prstClr val="black"/>
                </a:solidFill>
              </a:rPr>
              <a:t> 4)</a:t>
            </a:r>
            <a:endParaRPr lang="en-US" b="1" dirty="0">
              <a:solidFill>
                <a:prstClr val="black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5AB52BCC-953B-4A8B-B1C4-CCFB8FD7722A}"/>
              </a:ext>
            </a:extLst>
          </p:cNvPr>
          <p:cNvSpPr txBox="1"/>
          <p:nvPr/>
        </p:nvSpPr>
        <p:spPr>
          <a:xfrm>
            <a:off x="555195" y="1369864"/>
            <a:ext cx="11011965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defRPr/>
            </a:pP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Persamaan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linear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satu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variabel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yang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memuat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tanda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kurung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dapat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diselesaikan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dengan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menghilangkan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tanda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kurung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terlebih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dahulu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55158979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7" name="TextBox 26">
                <a:extLst>
                  <a:ext uri="{FF2B5EF4-FFF2-40B4-BE49-F238E27FC236}">
                    <a16:creationId xmlns:a16="http://schemas.microsoft.com/office/drawing/2014/main" id="{0B495410-4380-4613-B237-A36E4D8880B8}"/>
                  </a:ext>
                </a:extLst>
              </p:cNvPr>
              <p:cNvSpPr txBox="1"/>
              <p:nvPr/>
            </p:nvSpPr>
            <p:spPr>
              <a:xfrm>
                <a:off x="616155" y="556112"/>
                <a:ext cx="9559184" cy="438498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lvl="0" algn="just">
                  <a:lnSpc>
                    <a:spcPct val="150000"/>
                  </a:lnSpc>
                  <a:defRPr/>
                </a:pPr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r>
                        <a:rPr lang="en-US" sz="2400" smtClean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6</m:t>
                      </m:r>
                      <m:r>
                        <a:rPr lang="en-US" sz="24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sz="240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−18</m:t>
                      </m:r>
                      <m:r>
                        <a:rPr lang="en-US" sz="2400" b="0" i="0" smtClean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+18</m:t>
                      </m:r>
                      <m:r>
                        <a:rPr lang="en-US" sz="24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=4</m:t>
                      </m:r>
                      <m:r>
                        <a:rPr lang="en-US" sz="24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sz="24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+8−18</m:t>
                      </m:r>
                    </m:oMath>
                  </m:oMathPara>
                </a14:m>
                <a:endParaRPr lang="en-US" sz="2400" b="0" i="1" dirty="0">
                  <a:solidFill>
                    <a:prstClr val="black"/>
                  </a:solidFill>
                  <a:latin typeface="Cambria Math" panose="02040503050406030204" pitchFamily="18" charset="0"/>
                </a:endParaRPr>
              </a:p>
              <a:p>
                <a:pPr lvl="0" algn="just">
                  <a:lnSpc>
                    <a:spcPct val="150000"/>
                  </a:lnSpc>
                  <a:defRPr/>
                </a:pPr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r>
                        <a:rPr lang="en-US" sz="2400" b="0" i="0" smtClean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             </m:t>
                      </m:r>
                      <m:r>
                        <a:rPr lang="en-US" sz="240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6</m:t>
                      </m:r>
                      <m:r>
                        <a:rPr lang="en-US" sz="24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sz="2400" b="0" i="1" smtClean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=4</m:t>
                      </m:r>
                      <m:r>
                        <a:rPr lang="en-US" sz="2400" b="0" i="1" smtClean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sz="2400" b="0" i="1" smtClean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+26</m:t>
                      </m:r>
                    </m:oMath>
                  </m:oMathPara>
                </a14:m>
                <a:endParaRPr lang="en-US" sz="2400" b="0" i="1" dirty="0">
                  <a:solidFill>
                    <a:prstClr val="black"/>
                  </a:solidFill>
                  <a:latin typeface="Cambria Math" panose="02040503050406030204" pitchFamily="18" charset="0"/>
                </a:endParaRPr>
              </a:p>
              <a:p>
                <a:pPr lvl="0" algn="just">
                  <a:lnSpc>
                    <a:spcPct val="150000"/>
                  </a:lnSpc>
                  <a:defRPr/>
                </a:pPr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r>
                        <a:rPr lang="en-US" sz="2400" b="0" i="0" smtClean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              </m:t>
                      </m:r>
                      <m:r>
                        <a:rPr lang="en-US" sz="240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6</m:t>
                      </m:r>
                      <m:r>
                        <a:rPr lang="en-US" sz="24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sz="2400" b="0" i="1" smtClean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−4</m:t>
                      </m:r>
                      <m:r>
                        <a:rPr lang="en-US" sz="2400" b="0" i="1" smtClean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sz="24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=4</m:t>
                      </m:r>
                      <m:r>
                        <a:rPr lang="en-US" sz="24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sz="2400" b="0" i="1" smtClean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−4</m:t>
                      </m:r>
                      <m:r>
                        <a:rPr lang="en-US" sz="2400" b="0" i="1" smtClean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sz="24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+26</m:t>
                      </m:r>
                    </m:oMath>
                  </m:oMathPara>
                </a14:m>
                <a:endParaRPr lang="en-US" sz="2400" i="1" dirty="0">
                  <a:solidFill>
                    <a:prstClr val="black"/>
                  </a:solidFill>
                  <a:latin typeface="Cambria Math" panose="02040503050406030204" pitchFamily="18" charset="0"/>
                </a:endParaRPr>
              </a:p>
              <a:p>
                <a:pPr lvl="0" algn="just">
                  <a:lnSpc>
                    <a:spcPct val="150000"/>
                  </a:lnSpc>
                  <a:defRPr/>
                </a:pPr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r>
                        <a:rPr lang="en-US" sz="2400" b="0" i="0" smtClean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      </m:t>
                      </m:r>
                      <m:r>
                        <a:rPr lang="en-US" sz="2400" smtClean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2</m:t>
                      </m:r>
                      <m:r>
                        <a:rPr lang="en-US" sz="24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sz="24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=26</m:t>
                      </m:r>
                    </m:oMath>
                  </m:oMathPara>
                </a14:m>
                <a:endParaRPr lang="en-US" sz="2400" i="1" dirty="0">
                  <a:solidFill>
                    <a:prstClr val="black"/>
                  </a:solidFill>
                  <a:latin typeface="Cambria Math" panose="02040503050406030204" pitchFamily="18" charset="0"/>
                </a:endParaRPr>
              </a:p>
              <a:p>
                <a:pPr lvl="0" algn="just">
                  <a:lnSpc>
                    <a:spcPct val="150000"/>
                  </a:lnSpc>
                  <a:defRPr/>
                </a:pPr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r>
                        <a:rPr lang="en-US" sz="2400" b="0" i="1" smtClean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     </m:t>
                      </m:r>
                      <m:f>
                        <m:fPr>
                          <m:ctrlPr>
                            <a:rPr lang="en-US" sz="24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400" b="0" i="1" smtClea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num>
                        <m:den>
                          <m:r>
                            <a:rPr lang="en-US" sz="2400" b="0" i="1" smtClea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  <m:r>
                        <a:rPr lang="en-US" sz="24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sz="24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4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400" b="0" i="1" smtClea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26</m:t>
                          </m:r>
                        </m:num>
                        <m:den>
                          <m:r>
                            <a:rPr lang="en-US" sz="2400" b="0" i="1" smtClea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</m:oMath>
                  </m:oMathPara>
                </a14:m>
                <a:endParaRPr lang="en-US" sz="2400" i="1" dirty="0">
                  <a:solidFill>
                    <a:prstClr val="black"/>
                  </a:solidFill>
                  <a:latin typeface="Cambria Math" panose="02040503050406030204" pitchFamily="18" charset="0"/>
                </a:endParaRPr>
              </a:p>
              <a:p>
                <a:pPr lvl="0" algn="just">
                  <a:lnSpc>
                    <a:spcPct val="150000"/>
                  </a:lnSpc>
                  <a:defRPr/>
                </a:pPr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r>
                        <a:rPr lang="en-US" sz="2400" b="0" i="1" smtClean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        </m:t>
                      </m:r>
                      <m:r>
                        <a:rPr lang="en-US" sz="24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sz="24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=13</m:t>
                      </m:r>
                    </m:oMath>
                  </m:oMathPara>
                </a14:m>
                <a:endParaRPr lang="en-US" sz="2400" i="1" dirty="0">
                  <a:solidFill>
                    <a:prstClr val="black"/>
                  </a:solidFill>
                  <a:latin typeface="Cambria Math" panose="02040503050406030204" pitchFamily="18" charset="0"/>
                </a:endParaRPr>
              </a:p>
              <a:p>
                <a:pPr lvl="0" algn="just">
                  <a:lnSpc>
                    <a:spcPct val="150000"/>
                  </a:lnSpc>
                  <a:defRPr/>
                </a:pPr>
                <a:r>
                  <a:rPr lang="en-US" sz="2400" dirty="0" err="1">
                    <a:solidFill>
                      <a:prstClr val="black"/>
                    </a:solidFill>
                    <a:latin typeface="Calibri (Body)"/>
                  </a:rPr>
                  <a:t>Jadi</a:t>
                </a:r>
                <a:r>
                  <a:rPr lang="en-US" sz="2400" dirty="0">
                    <a:solidFill>
                      <a:prstClr val="black"/>
                    </a:solidFill>
                    <a:latin typeface="Calibri (Body)"/>
                  </a:rPr>
                  <a:t>, </a:t>
                </a:r>
                <a:r>
                  <a:rPr lang="en-US" sz="2400" dirty="0" err="1">
                    <a:solidFill>
                      <a:prstClr val="black"/>
                    </a:solidFill>
                    <a:latin typeface="Calibri (Body)"/>
                  </a:rPr>
                  <a:t>penyelesaian</a:t>
                </a:r>
                <a:r>
                  <a:rPr lang="en-US" sz="2400" dirty="0">
                    <a:solidFill>
                      <a:prstClr val="black"/>
                    </a:solidFill>
                    <a:latin typeface="Calibri (Body)"/>
                  </a:rPr>
                  <a:t> </a:t>
                </a:r>
                <a:r>
                  <a:rPr lang="en-US" sz="2400" dirty="0" err="1">
                    <a:solidFill>
                      <a:prstClr val="black"/>
                    </a:solidFill>
                    <a:latin typeface="Calibri (Body)"/>
                  </a:rPr>
                  <a:t>dari</a:t>
                </a:r>
                <a:r>
                  <a:rPr lang="en-US" sz="2400" dirty="0">
                    <a:solidFill>
                      <a:prstClr val="black"/>
                    </a:solidFill>
                    <a:latin typeface="Calibri (Body)"/>
                  </a:rPr>
                  <a:t> </a:t>
                </a:r>
                <a:r>
                  <a:rPr lang="en-US" sz="2400" dirty="0" err="1">
                    <a:solidFill>
                      <a:prstClr val="black"/>
                    </a:solidFill>
                    <a:latin typeface="Calibri (Body)"/>
                  </a:rPr>
                  <a:t>persamaan</a:t>
                </a:r>
                <a:r>
                  <a:rPr lang="en-US" sz="2400" dirty="0">
                    <a:solidFill>
                      <a:prstClr val="black"/>
                    </a:solidFill>
                    <a:latin typeface="Calibri (Body)"/>
                  </a:rPr>
                  <a:t> </a:t>
                </a:r>
                <a14:m>
                  <m:oMath xmlns:m="http://schemas.openxmlformats.org/officeDocument/2006/math">
                    <m:r>
                      <a:rPr lang="en-US" sz="240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3</m:t>
                    </m:r>
                    <m:d>
                      <m:dPr>
                        <m:ctrlPr>
                          <a:rPr lang="en-US" sz="24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40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  <m:r>
                          <a:rPr lang="en-US" sz="24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en-US" sz="24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−6</m:t>
                        </m:r>
                      </m:e>
                    </m:d>
                    <m:r>
                      <a:rPr lang="en-US" sz="240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=4</m:t>
                    </m:r>
                    <m:r>
                      <a:rPr lang="en-US" sz="240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sz="240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+8</m:t>
                    </m:r>
                  </m:oMath>
                </a14:m>
                <a:r>
                  <a:rPr lang="en-US" sz="2400" dirty="0">
                    <a:solidFill>
                      <a:prstClr val="black"/>
                    </a:solidFill>
                    <a:latin typeface="Calibri (Body)"/>
                  </a:rPr>
                  <a:t> adalah </a:t>
                </a:r>
                <a14:m>
                  <m:oMath xmlns:m="http://schemas.openxmlformats.org/officeDocument/2006/math">
                    <m:r>
                      <a:rPr lang="en-US" sz="240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sz="240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sz="240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=13</m:t>
                    </m:r>
                  </m:oMath>
                </a14:m>
                <a:r>
                  <a:rPr lang="en-US" sz="2400" dirty="0">
                    <a:solidFill>
                      <a:prstClr val="black"/>
                    </a:solidFill>
                    <a:latin typeface="Calibri (Body)"/>
                  </a:rPr>
                  <a:t> </a:t>
                </a:r>
              </a:p>
            </p:txBody>
          </p:sp>
        </mc:Choice>
        <mc:Fallback xmlns="">
          <p:sp>
            <p:nvSpPr>
              <p:cNvPr id="27" name="TextBox 26">
                <a:extLst>
                  <a:ext uri="{FF2B5EF4-FFF2-40B4-BE49-F238E27FC236}">
                    <a16:creationId xmlns:a16="http://schemas.microsoft.com/office/drawing/2014/main" id="{0B495410-4380-4613-B237-A36E4D8880B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6155" y="556112"/>
                <a:ext cx="9559184" cy="4384983"/>
              </a:xfrm>
              <a:prstGeom prst="rect">
                <a:avLst/>
              </a:prstGeom>
              <a:blipFill>
                <a:blip r:embed="rId2"/>
                <a:stretch>
                  <a:fillRect l="-957" b="-236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00064946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7" name="TextBox 26">
                <a:extLst>
                  <a:ext uri="{FF2B5EF4-FFF2-40B4-BE49-F238E27FC236}">
                    <a16:creationId xmlns:a16="http://schemas.microsoft.com/office/drawing/2014/main" id="{0B495410-4380-4613-B237-A36E4D8880B8}"/>
                  </a:ext>
                </a:extLst>
              </p:cNvPr>
              <p:cNvSpPr txBox="1"/>
              <p:nvPr/>
            </p:nvSpPr>
            <p:spPr>
              <a:xfrm>
                <a:off x="555195" y="2368182"/>
                <a:ext cx="9559184" cy="373980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lvl="0" algn="just">
                  <a:defRPr/>
                </a:pPr>
                <a:r>
                  <a:rPr kumimoji="0" lang="en-US" sz="2400" b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Tentukan </a:t>
                </a:r>
                <a:r>
                  <a:rPr kumimoji="0" lang="en-US" sz="2400" b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penyelesaian</a:t>
                </a:r>
                <a:r>
                  <a:rPr kumimoji="0" lang="en-US" sz="2400" b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</a:t>
                </a:r>
                <a:r>
                  <a:rPr kumimoji="0" lang="en-US" sz="2400" b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dari</a:t>
                </a:r>
                <a:r>
                  <a:rPr kumimoji="0" lang="en-US" sz="2400" b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</a:t>
                </a:r>
                <a:r>
                  <a:rPr kumimoji="0" lang="en-US" sz="2400" b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persamaan</a:t>
                </a:r>
                <a:r>
                  <a:rPr kumimoji="0" lang="en-US" sz="2400" b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400" i="1" noProof="0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400" b="0" i="1" noProof="0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3</m:t>
                        </m:r>
                      </m:num>
                      <m:den>
                        <m:r>
                          <a:rPr lang="en-US" sz="2400" b="0" i="1" noProof="0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4</m:t>
                        </m:r>
                      </m:den>
                    </m:f>
                    <m:d>
                      <m:dPr>
                        <m:ctrlPr>
                          <a:rPr lang="en-US" sz="2400" b="0" i="1" noProof="0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400" b="0" i="0" noProof="0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  <m:r>
                          <a:rPr lang="en-US" sz="2400" b="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en-US" sz="2400" b="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−5</m:t>
                        </m:r>
                      </m:e>
                    </m:d>
                    <m:r>
                      <a:rPr lang="en-US" sz="2400" b="0" i="1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sz="2400" b="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400" b="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sz="2400" b="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4</m:t>
                        </m:r>
                      </m:den>
                    </m:f>
                    <m:r>
                      <a:rPr lang="en-US" sz="2400" b="0" i="1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sz="2400" b="0" i="0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.</m:t>
                    </m:r>
                  </m:oMath>
                </a14:m>
                <a:r>
                  <a:rPr kumimoji="0" lang="en-US" sz="2400" b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</a:t>
                </a:r>
              </a:p>
              <a:p>
                <a:pPr lvl="0" algn="just">
                  <a:lnSpc>
                    <a:spcPct val="150000"/>
                  </a:lnSpc>
                  <a:defRPr/>
                </a:pPr>
                <a:r>
                  <a:rPr kumimoji="0" lang="en-US" sz="2400" b="1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Jawab</a:t>
                </a:r>
                <a:r>
                  <a:rPr kumimoji="0" lang="en-US" sz="2400" b="1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:</a:t>
                </a:r>
              </a:p>
              <a:p>
                <a:pPr lvl="0" algn="just">
                  <a:lnSpc>
                    <a:spcPct val="150000"/>
                  </a:lnSpc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4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4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num>
                        <m:den>
                          <m:r>
                            <a:rPr lang="en-US" sz="24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4</m:t>
                          </m:r>
                        </m:den>
                      </m:f>
                      <m:d>
                        <m:dPr>
                          <m:ctrlPr>
                            <a:rPr lang="en-US" sz="24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40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  <m:r>
                            <a:rPr lang="en-US" sz="24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en-US" sz="24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−5</m:t>
                          </m:r>
                        </m:e>
                      </m:d>
                      <m:r>
                        <a:rPr lang="en-US" sz="24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4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4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US" sz="24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4</m:t>
                          </m:r>
                        </m:den>
                      </m:f>
                      <m:r>
                        <a:rPr lang="en-US" sz="24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</m:oMath>
                  </m:oMathPara>
                </a14:m>
                <a:endParaRPr lang="en-US" sz="2400" dirty="0">
                  <a:solidFill>
                    <a:prstClr val="black"/>
                  </a:solidFill>
                  <a:latin typeface="Calibri" panose="020F0502020204030204"/>
                </a:endParaRPr>
              </a:p>
              <a:p>
                <a:pPr algn="just">
                  <a:lnSpc>
                    <a:spcPct val="150000"/>
                  </a:lnSpc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4</m:t>
                      </m:r>
                      <m:r>
                        <a:rPr lang="en-US" sz="2400" i="1" smtClean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</m:t>
                      </m:r>
                      <m:f>
                        <m:fPr>
                          <m:ctrlPr>
                            <a:rPr lang="en-US" sz="24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4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num>
                        <m:den>
                          <m:r>
                            <a:rPr lang="en-US" sz="24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4</m:t>
                          </m:r>
                        </m:den>
                      </m:f>
                      <m:d>
                        <m:dPr>
                          <m:ctrlPr>
                            <a:rPr lang="en-US" sz="24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40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  <m:r>
                            <a:rPr lang="en-US" sz="24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en-US" sz="24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−5</m:t>
                          </m:r>
                        </m:e>
                      </m:d>
                      <m:r>
                        <a:rPr lang="en-US" sz="24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4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4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US" sz="24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4</m:t>
                          </m:r>
                        </m:den>
                      </m:f>
                      <m:r>
                        <a:rPr lang="en-US" sz="24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sz="24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</m:t>
                      </m:r>
                      <m:r>
                        <a:rPr lang="en-US" sz="2400" b="0" i="1" smtClean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4</m:t>
                      </m:r>
                    </m:oMath>
                  </m:oMathPara>
                </a14:m>
                <a:endParaRPr lang="en-US" sz="2400" dirty="0">
                  <a:solidFill>
                    <a:prstClr val="black"/>
                  </a:solidFill>
                </a:endParaRPr>
              </a:p>
              <a:p>
                <a:pPr lvl="0" algn="just">
                  <a:lnSpc>
                    <a:spcPct val="150000"/>
                  </a:lnSpc>
                  <a:defRPr/>
                </a:pPr>
                <a:endParaRPr kumimoji="0" lang="en-US" sz="240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mc:Choice>
        <mc:Fallback xmlns="">
          <p:sp>
            <p:nvSpPr>
              <p:cNvPr id="27" name="TextBox 26">
                <a:extLst>
                  <a:ext uri="{FF2B5EF4-FFF2-40B4-BE49-F238E27FC236}">
                    <a16:creationId xmlns:a16="http://schemas.microsoft.com/office/drawing/2014/main" id="{0B495410-4380-4613-B237-A36E4D8880B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5195" y="2368182"/>
                <a:ext cx="9559184" cy="3739806"/>
              </a:xfrm>
              <a:prstGeom prst="rect">
                <a:avLst/>
              </a:prstGeom>
              <a:blipFill>
                <a:blip r:embed="rId2"/>
                <a:stretch>
                  <a:fillRect l="-95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9" name="Group 8">
            <a:extLst>
              <a:ext uri="{FF2B5EF4-FFF2-40B4-BE49-F238E27FC236}">
                <a16:creationId xmlns:a16="http://schemas.microsoft.com/office/drawing/2014/main" id="{69F2D6BC-962E-408B-8C00-E0D8686F4310}"/>
              </a:ext>
            </a:extLst>
          </p:cNvPr>
          <p:cNvGrpSpPr/>
          <p:nvPr/>
        </p:nvGrpSpPr>
        <p:grpSpPr>
          <a:xfrm>
            <a:off x="412062" y="182880"/>
            <a:ext cx="7588938" cy="1074349"/>
            <a:chOff x="469814" y="400853"/>
            <a:chExt cx="18031587" cy="982184"/>
          </a:xfrm>
        </p:grpSpPr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434962FD-F773-45B4-8F92-B54704324FD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alphaModFix amt="50000"/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colorTemperature colorTemp="9504"/>
                      </a14:imgEffect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9814" y="400853"/>
              <a:ext cx="18031587" cy="982184"/>
            </a:xfrm>
            <a:prstGeom prst="rect">
              <a:avLst/>
            </a:prstGeom>
          </p:spPr>
        </p:pic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7DC515D7-5795-4F9B-8E71-35D6C5056869}"/>
                </a:ext>
              </a:extLst>
            </p:cNvPr>
            <p:cNvSpPr txBox="1"/>
            <p:nvPr/>
          </p:nvSpPr>
          <p:spPr>
            <a:xfrm>
              <a:off x="1770273" y="734458"/>
              <a:ext cx="15794642" cy="42206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400" b="1" dirty="0">
                  <a:solidFill>
                    <a:prstClr val="black"/>
                  </a:solidFill>
                  <a:latin typeface="Calibri" panose="020F0502020204030204"/>
                </a:rPr>
                <a:t>5</a:t>
              </a:r>
              <a:r>
                <a: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. </a:t>
              </a:r>
              <a:r>
                <a:rPr kumimoji="0" lang="en-US" sz="24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Penyelesaian</a:t>
              </a:r>
              <a:r>
                <a: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 </a:t>
              </a:r>
              <a:r>
                <a:rPr kumimoji="0" lang="en-US" sz="24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Persamaan</a:t>
              </a:r>
              <a:r>
                <a: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 yang </a:t>
              </a:r>
              <a:r>
                <a:rPr kumimoji="0" lang="en-US" sz="24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Memuat</a:t>
              </a:r>
              <a:r>
                <a: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 </a:t>
              </a:r>
              <a:r>
                <a:rPr kumimoji="0" lang="en-US" sz="24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Pecahan</a:t>
              </a:r>
              <a:endPara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5211E8E3-4D0F-4A1D-AC67-B8FC636C5019}"/>
              </a:ext>
            </a:extLst>
          </p:cNvPr>
          <p:cNvGrpSpPr/>
          <p:nvPr/>
        </p:nvGrpSpPr>
        <p:grpSpPr>
          <a:xfrm>
            <a:off x="555195" y="1454183"/>
            <a:ext cx="1411934" cy="778367"/>
            <a:chOff x="740334" y="3043297"/>
            <a:chExt cx="1417043" cy="999041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00ADFF2A-EBCE-41D1-B31C-65101E41910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alphaModFix amt="50000"/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colorTemperature colorTemp="9504"/>
                      </a14:imgEffect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0334" y="3043297"/>
              <a:ext cx="1417043" cy="999041"/>
            </a:xfrm>
            <a:prstGeom prst="rect">
              <a:avLst/>
            </a:prstGeom>
          </p:spPr>
        </p:pic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196F980F-4844-423D-8082-35004332E960}"/>
                </a:ext>
              </a:extLst>
            </p:cNvPr>
            <p:cNvSpPr txBox="1"/>
            <p:nvPr/>
          </p:nvSpPr>
          <p:spPr>
            <a:xfrm>
              <a:off x="853077" y="3270438"/>
              <a:ext cx="1191556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Contoh: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61582387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7" name="TextBox 26">
                <a:extLst>
                  <a:ext uri="{FF2B5EF4-FFF2-40B4-BE49-F238E27FC236}">
                    <a16:creationId xmlns:a16="http://schemas.microsoft.com/office/drawing/2014/main" id="{0B495410-4380-4613-B237-A36E4D8880B8}"/>
                  </a:ext>
                </a:extLst>
              </p:cNvPr>
              <p:cNvSpPr txBox="1"/>
              <p:nvPr/>
            </p:nvSpPr>
            <p:spPr>
              <a:xfrm>
                <a:off x="433275" y="0"/>
                <a:ext cx="11758725" cy="629454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lvl="0" algn="just">
                  <a:lnSpc>
                    <a:spcPct val="150000"/>
                  </a:lnSpc>
                  <a:defRPr/>
                </a:pPr>
                <a:r>
                  <a:rPr kumimoji="0" lang="en-US" sz="2400" b="1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Jawab:</a:t>
                </a:r>
              </a:p>
              <a:p>
                <a:pPr algn="just">
                  <a:lnSpc>
                    <a:spcPct val="150000"/>
                  </a:lnSpc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3</m:t>
                      </m:r>
                      <m:d>
                        <m:dPr>
                          <m:ctrlPr>
                            <a:rPr lang="en-US" sz="24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40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  <m:r>
                            <a:rPr lang="en-US" sz="24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en-US" sz="24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−5</m:t>
                          </m:r>
                        </m:e>
                      </m:d>
                      <m:r>
                        <a:rPr lang="en-US" sz="24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24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</m:oMath>
                  </m:oMathPara>
                </a14:m>
                <a:endParaRPr lang="en-US" sz="2400" dirty="0">
                  <a:solidFill>
                    <a:prstClr val="black"/>
                  </a:solidFill>
                </a:endParaRPr>
              </a:p>
              <a:p>
                <a:pPr algn="just">
                  <a:lnSpc>
                    <a:spcPct val="150000"/>
                  </a:lnSpc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i="1" smtClean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6</m:t>
                      </m:r>
                      <m:r>
                        <a:rPr lang="en-US" sz="2400" b="0" i="1" smtClean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sz="2400" b="0" i="1" smtClean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−15 =</m:t>
                      </m:r>
                      <m:r>
                        <a:rPr lang="en-US" sz="24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</m:oMath>
                  </m:oMathPara>
                </a14:m>
                <a:endParaRPr lang="en-US" sz="2400" dirty="0">
                  <a:solidFill>
                    <a:prstClr val="black"/>
                  </a:solidFill>
                </a:endParaRPr>
              </a:p>
              <a:p>
                <a:pPr algn="just">
                  <a:lnSpc>
                    <a:spcPct val="150000"/>
                  </a:lnSpc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6</m:t>
                      </m:r>
                      <m:r>
                        <a:rPr lang="en-US" sz="24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sz="24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−15+15 =</m:t>
                      </m:r>
                      <m:r>
                        <a:rPr lang="en-US" sz="24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sz="2400" b="0" i="1" smtClean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+15</m:t>
                      </m:r>
                    </m:oMath>
                  </m:oMathPara>
                </a14:m>
                <a:endParaRPr lang="en-US" sz="2400" dirty="0">
                  <a:solidFill>
                    <a:prstClr val="black"/>
                  </a:solidFill>
                </a:endParaRPr>
              </a:p>
              <a:p>
                <a:pPr algn="just">
                  <a:lnSpc>
                    <a:spcPct val="150000"/>
                  </a:lnSpc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                       </m:t>
                      </m:r>
                      <m:r>
                        <a:rPr lang="en-US" sz="24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6</m:t>
                      </m:r>
                      <m:r>
                        <a:rPr lang="en-US" sz="24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sz="2400" b="0" i="1" smtClean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US" sz="24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24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sz="2400" b="0" i="1" smtClean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+15</m:t>
                      </m:r>
                    </m:oMath>
                  </m:oMathPara>
                </a14:m>
                <a:endParaRPr lang="en-US" sz="2400" dirty="0">
                  <a:solidFill>
                    <a:prstClr val="black"/>
                  </a:solidFill>
                </a:endParaRPr>
              </a:p>
              <a:p>
                <a:pPr algn="just">
                  <a:lnSpc>
                    <a:spcPct val="150000"/>
                  </a:lnSpc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                        </m:t>
                      </m:r>
                      <m:r>
                        <a:rPr lang="en-US" sz="24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6</m:t>
                      </m:r>
                      <m:r>
                        <a:rPr lang="en-US" sz="24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sz="2400" b="0" i="1" smtClean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−</m:t>
                      </m:r>
                      <m:r>
                        <a:rPr lang="en-US" sz="2400" b="0" i="1" smtClean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sz="24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24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sz="2400" b="0" i="1" smtClean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−</m:t>
                      </m:r>
                      <m:r>
                        <a:rPr lang="en-US" sz="2400" b="0" i="1" smtClean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sz="24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+15</m:t>
                      </m:r>
                    </m:oMath>
                  </m:oMathPara>
                </a14:m>
                <a:endParaRPr lang="en-US" sz="2400" dirty="0">
                  <a:solidFill>
                    <a:prstClr val="black"/>
                  </a:solidFill>
                </a:endParaRPr>
              </a:p>
              <a:p>
                <a:pPr algn="just">
                  <a:lnSpc>
                    <a:spcPct val="150000"/>
                  </a:lnSpc>
                  <a:defRPr/>
                </a:pPr>
                <a:r>
                  <a:rPr lang="en-US" sz="2400" dirty="0">
                    <a:solidFill>
                      <a:prstClr val="black"/>
                    </a:solidFill>
                  </a:rPr>
                  <a:t>                                                                      </a:t>
                </a:r>
                <a14:m>
                  <m:oMath xmlns:m="http://schemas.openxmlformats.org/officeDocument/2006/math">
                    <m:r>
                      <a:rPr lang="en-US" sz="2400" b="0" i="0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                </m:t>
                    </m:r>
                    <m:r>
                      <a:rPr lang="en-US" sz="2400" i="1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5</m:t>
                    </m:r>
                    <m:r>
                      <a:rPr lang="en-US" sz="240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sz="240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=15</m:t>
                    </m:r>
                  </m:oMath>
                </a14:m>
                <a:endParaRPr lang="en-US" sz="2400" dirty="0">
                  <a:solidFill>
                    <a:prstClr val="black"/>
                  </a:solidFill>
                </a:endParaRPr>
              </a:p>
              <a:p>
                <a:pPr algn="just">
                  <a:lnSpc>
                    <a:spcPct val="150000"/>
                  </a:lnSpc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                   </m:t>
                      </m:r>
                      <m:f>
                        <m:fPr>
                          <m:ctrlPr>
                            <a:rPr lang="en-US" sz="2400" i="1" smtClea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400" b="0" i="1" smtClea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5</m:t>
                          </m:r>
                          <m:r>
                            <a:rPr lang="en-US" sz="2400" b="0" i="1" smtClea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</m:num>
                        <m:den>
                          <m:r>
                            <a:rPr lang="en-US" sz="2400" b="0" i="1" smtClea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5</m:t>
                          </m:r>
                        </m:den>
                      </m:f>
                      <m:r>
                        <a:rPr lang="en-US" sz="24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400" i="1" smtClea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400" b="0" i="1" smtClea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15</m:t>
                          </m:r>
                        </m:num>
                        <m:den>
                          <m:r>
                            <a:rPr lang="en-US" sz="2400" b="0" i="1" smtClea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5</m:t>
                          </m:r>
                        </m:den>
                      </m:f>
                    </m:oMath>
                  </m:oMathPara>
                </a14:m>
                <a:endParaRPr lang="en-US" sz="2400" dirty="0">
                  <a:solidFill>
                    <a:prstClr val="black"/>
                  </a:solidFill>
                </a:endParaRPr>
              </a:p>
              <a:p>
                <a:pPr algn="just">
                  <a:lnSpc>
                    <a:spcPct val="150000"/>
                  </a:lnSpc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                     </m:t>
                      </m:r>
                      <m:r>
                        <a:rPr lang="en-US" sz="24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sz="24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=3</m:t>
                      </m:r>
                    </m:oMath>
                  </m:oMathPara>
                </a14:m>
                <a:endParaRPr lang="en-US" sz="2400" dirty="0">
                  <a:solidFill>
                    <a:prstClr val="black"/>
                  </a:solidFill>
                </a:endParaRPr>
              </a:p>
              <a:p>
                <a:pPr algn="just">
                  <a:lnSpc>
                    <a:spcPct val="150000"/>
                  </a:lnSpc>
                  <a:defRPr/>
                </a:pPr>
                <a:r>
                  <a:rPr lang="en-US" sz="2400" dirty="0" err="1">
                    <a:solidFill>
                      <a:prstClr val="black"/>
                    </a:solidFill>
                  </a:rPr>
                  <a:t>Jadi</a:t>
                </a:r>
                <a:r>
                  <a:rPr lang="en-US" sz="2400" dirty="0">
                    <a:solidFill>
                      <a:prstClr val="black"/>
                    </a:solidFill>
                  </a:rPr>
                  <a:t>, </a:t>
                </a:r>
                <a:r>
                  <a:rPr lang="en-US" sz="2400" dirty="0" err="1">
                    <a:solidFill>
                      <a:prstClr val="black"/>
                    </a:solidFill>
                  </a:rPr>
                  <a:t>penyelesaian</a:t>
                </a:r>
                <a:r>
                  <a:rPr lang="en-US" sz="2400" dirty="0">
                    <a:solidFill>
                      <a:prstClr val="black"/>
                    </a:solidFill>
                  </a:rPr>
                  <a:t> </a:t>
                </a:r>
                <a:r>
                  <a:rPr lang="en-US" sz="2400" dirty="0" err="1">
                    <a:solidFill>
                      <a:prstClr val="black"/>
                    </a:solidFill>
                  </a:rPr>
                  <a:t>dari</a:t>
                </a:r>
                <a:r>
                  <a:rPr lang="en-US" sz="2400" dirty="0">
                    <a:solidFill>
                      <a:prstClr val="black"/>
                    </a:solidFill>
                  </a:rPr>
                  <a:t> </a:t>
                </a:r>
                <a:r>
                  <a:rPr lang="en-US" sz="2400" dirty="0" err="1">
                    <a:solidFill>
                      <a:prstClr val="black"/>
                    </a:solidFill>
                  </a:rPr>
                  <a:t>persamaan</a:t>
                </a:r>
                <a:r>
                  <a:rPr lang="en-US" sz="2400" dirty="0">
                    <a:solidFill>
                      <a:prstClr val="black"/>
                    </a:solidFill>
                  </a:rPr>
                  <a:t> </a:t>
                </a:r>
                <a:r>
                  <a:rPr lang="en-US" sz="2400" dirty="0" err="1">
                    <a:solidFill>
                      <a:prstClr val="black"/>
                    </a:solidFill>
                  </a:rPr>
                  <a:t>dari</a:t>
                </a:r>
                <a:r>
                  <a:rPr lang="en-US" sz="2400" dirty="0">
                    <a:solidFill>
                      <a:prstClr val="black"/>
                    </a:solidFill>
                  </a:rPr>
                  <a:t> </a:t>
                </a:r>
                <a:r>
                  <a:rPr lang="en-US" sz="2400" dirty="0" err="1">
                    <a:solidFill>
                      <a:prstClr val="black"/>
                    </a:solidFill>
                  </a:rPr>
                  <a:t>persamaan</a:t>
                </a:r>
                <a:r>
                  <a:rPr lang="en-US" sz="2400" dirty="0">
                    <a:solidFill>
                      <a:prstClr val="black"/>
                    </a:solidFill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4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4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3</m:t>
                        </m:r>
                      </m:num>
                      <m:den>
                        <m:r>
                          <a:rPr lang="en-US" sz="24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4</m:t>
                        </m:r>
                      </m:den>
                    </m:f>
                    <m:d>
                      <m:dPr>
                        <m:ctrlPr>
                          <a:rPr lang="en-US" sz="24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40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  <m:r>
                          <a:rPr lang="en-US" sz="24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en-US" sz="24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−5</m:t>
                        </m:r>
                      </m:e>
                    </m:d>
                    <m:r>
                      <a:rPr lang="en-US" sz="240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sz="24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4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sz="24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4</m:t>
                        </m:r>
                      </m:den>
                    </m:f>
                    <m:r>
                      <a:rPr lang="en-US" sz="240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𝑥</m:t>
                    </m:r>
                  </m:oMath>
                </a14:m>
                <a:r>
                  <a:rPr lang="en-US" sz="2400" dirty="0">
                    <a:solidFill>
                      <a:prstClr val="black"/>
                    </a:solidFill>
                  </a:rPr>
                  <a:t> adalah </a:t>
                </a:r>
                <a14:m>
                  <m:oMath xmlns:m="http://schemas.openxmlformats.org/officeDocument/2006/math">
                    <m:r>
                      <a:rPr lang="en-US" sz="240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sz="240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=3</m:t>
                    </m:r>
                  </m:oMath>
                </a14:m>
                <a:r>
                  <a:rPr lang="en-US" sz="2400" dirty="0">
                    <a:solidFill>
                      <a:prstClr val="black"/>
                    </a:solidFill>
                  </a:rPr>
                  <a:t>.</a:t>
                </a:r>
              </a:p>
            </p:txBody>
          </p:sp>
        </mc:Choice>
        <mc:Fallback xmlns="">
          <p:sp>
            <p:nvSpPr>
              <p:cNvPr id="27" name="TextBox 26">
                <a:extLst>
                  <a:ext uri="{FF2B5EF4-FFF2-40B4-BE49-F238E27FC236}">
                    <a16:creationId xmlns:a16="http://schemas.microsoft.com/office/drawing/2014/main" id="{0B495410-4380-4613-B237-A36E4D8880B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3275" y="0"/>
                <a:ext cx="11758725" cy="6294544"/>
              </a:xfrm>
              <a:prstGeom prst="rect">
                <a:avLst/>
              </a:prstGeom>
              <a:blipFill>
                <a:blip r:embed="rId2"/>
                <a:stretch>
                  <a:fillRect l="-77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75218113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7" name="TextBox 26">
                <a:extLst>
                  <a:ext uri="{FF2B5EF4-FFF2-40B4-BE49-F238E27FC236}">
                    <a16:creationId xmlns:a16="http://schemas.microsoft.com/office/drawing/2014/main" id="{0B495410-4380-4613-B237-A36E4D8880B8}"/>
                  </a:ext>
                </a:extLst>
              </p:cNvPr>
              <p:cNvSpPr txBox="1"/>
              <p:nvPr/>
            </p:nvSpPr>
            <p:spPr>
              <a:xfrm>
                <a:off x="555195" y="2169216"/>
                <a:ext cx="9559184" cy="317439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lvl="0" algn="just">
                  <a:defRPr/>
                </a:pPr>
                <a:r>
                  <a:rPr lang="en-US" sz="2400" noProof="0" dirty="0">
                    <a:solidFill>
                      <a:prstClr val="black"/>
                    </a:solidFill>
                  </a:rPr>
                  <a:t>Buatlah </a:t>
                </a:r>
                <a:r>
                  <a:rPr lang="en-US" sz="2400" noProof="0" dirty="0" err="1">
                    <a:solidFill>
                      <a:prstClr val="black"/>
                    </a:solidFill>
                  </a:rPr>
                  <a:t>grafik</a:t>
                </a:r>
                <a:r>
                  <a:rPr lang="en-US" sz="2400" noProof="0" dirty="0">
                    <a:solidFill>
                      <a:prstClr val="black"/>
                    </a:solidFill>
                  </a:rPr>
                  <a:t> </a:t>
                </a:r>
                <a:r>
                  <a:rPr lang="en-US" sz="2400" noProof="0" dirty="0" err="1">
                    <a:solidFill>
                      <a:prstClr val="black"/>
                    </a:solidFill>
                  </a:rPr>
                  <a:t>penyelesaian</a:t>
                </a:r>
                <a:r>
                  <a:rPr lang="en-US" sz="2400" noProof="0" dirty="0">
                    <a:solidFill>
                      <a:prstClr val="black"/>
                    </a:solidFill>
                  </a:rPr>
                  <a:t> </a:t>
                </a:r>
                <a:r>
                  <a:rPr lang="en-US" sz="2400" noProof="0" dirty="0" err="1">
                    <a:solidFill>
                      <a:prstClr val="black"/>
                    </a:solidFill>
                  </a:rPr>
                  <a:t>dari</a:t>
                </a:r>
                <a:r>
                  <a:rPr lang="en-US" sz="2400" noProof="0" dirty="0">
                    <a:solidFill>
                      <a:prstClr val="black"/>
                    </a:solidFill>
                  </a:rPr>
                  <a:t> </a:t>
                </a:r>
                <a:r>
                  <a:rPr lang="en-US" sz="2400" noProof="0" dirty="0" err="1">
                    <a:solidFill>
                      <a:prstClr val="black"/>
                    </a:solidFill>
                  </a:rPr>
                  <a:t>persamaan</a:t>
                </a:r>
                <a:r>
                  <a:rPr lang="en-US" sz="2400" noProof="0" dirty="0">
                    <a:solidFill>
                      <a:prstClr val="black"/>
                    </a:solidFill>
                  </a:rPr>
                  <a:t> </a:t>
                </a:r>
                <a14:m>
                  <m:oMath xmlns:m="http://schemas.openxmlformats.org/officeDocument/2006/math">
                    <m:r>
                      <a:rPr lang="en-US" sz="2400" i="1" noProof="0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sz="2400" b="0" i="1" noProof="0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+6=4</m:t>
                    </m:r>
                  </m:oMath>
                </a14:m>
                <a:r>
                  <a:rPr kumimoji="0" lang="en-US" sz="2400" b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, </a:t>
                </a:r>
                <a14:m>
                  <m:oMath xmlns:m="http://schemas.openxmlformats.org/officeDocument/2006/math">
                    <m:r>
                      <a:rPr lang="en-US" sz="240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sz="2400" b="0" i="1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en-US" sz="2400" i="0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ϵ</m:t>
                    </m:r>
                  </m:oMath>
                </a14:m>
                <a:r>
                  <a:rPr kumimoji="0" lang="en-US" sz="2400" b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</a:t>
                </a:r>
                <a:r>
                  <a:rPr kumimoji="0" lang="en-US" sz="2400" b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bilangan</a:t>
                </a:r>
                <a:r>
                  <a:rPr kumimoji="0" lang="en-US" sz="2400" b="0" u="none" strike="noStrike" kern="1200" cap="none" spc="0" normalizeH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</a:t>
                </a:r>
                <a:r>
                  <a:rPr kumimoji="0" lang="en-US" sz="2400" b="0" u="none" strike="noStrike" kern="1200" cap="none" spc="0" normalizeH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bulat</a:t>
                </a:r>
                <a:r>
                  <a:rPr kumimoji="0" lang="en-US" sz="2400" b="0" u="none" strike="noStrike" kern="1200" cap="none" spc="0" normalizeH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.</a:t>
                </a:r>
                <a:endParaRPr kumimoji="0" lang="en-US" sz="2400" b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  <a:p>
                <a:pPr lvl="0" algn="just">
                  <a:lnSpc>
                    <a:spcPct val="150000"/>
                  </a:lnSpc>
                  <a:defRPr/>
                </a:pPr>
                <a:r>
                  <a:rPr kumimoji="0" lang="en-US" sz="2400" b="1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Jawab</a:t>
                </a:r>
                <a:r>
                  <a:rPr kumimoji="0" lang="en-US" sz="2400" b="1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:</a:t>
                </a:r>
              </a:p>
              <a:p>
                <a:pPr lvl="0" algn="just">
                  <a:lnSpc>
                    <a:spcPct val="150000"/>
                  </a:lnSpc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  </m:t>
                      </m:r>
                      <m:r>
                        <a:rPr lang="en-US" sz="24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sz="24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+6=4</m:t>
                      </m:r>
                    </m:oMath>
                  </m:oMathPara>
                </a14:m>
                <a:endParaRPr kumimoji="0" lang="en-US" sz="240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  <a:p>
                <a:pPr algn="just">
                  <a:lnSpc>
                    <a:spcPct val="150000"/>
                  </a:lnSpc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                 </m:t>
                      </m:r>
                      <m:r>
                        <a:rPr lang="en-US" sz="24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sz="24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=4−6</m:t>
                      </m:r>
                    </m:oMath>
                  </m:oMathPara>
                </a14:m>
                <a:endParaRPr lang="en-US" sz="2400" dirty="0">
                  <a:solidFill>
                    <a:prstClr val="black"/>
                  </a:solidFill>
                </a:endParaRPr>
              </a:p>
              <a:p>
                <a:pPr algn="just">
                  <a:lnSpc>
                    <a:spcPct val="150000"/>
                  </a:lnSpc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             </m:t>
                      </m:r>
                      <m:r>
                        <a:rPr lang="en-US" sz="24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sz="24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=−2</m:t>
                      </m:r>
                    </m:oMath>
                  </m:oMathPara>
                </a14:m>
                <a:endParaRPr lang="en-US" sz="2400" dirty="0">
                  <a:solidFill>
                    <a:prstClr val="black"/>
                  </a:solidFill>
                </a:endParaRPr>
              </a:p>
              <a:p>
                <a:pPr lvl="0" algn="just">
                  <a:lnSpc>
                    <a:spcPct val="150000"/>
                  </a:lnSpc>
                  <a:defRPr/>
                </a:pPr>
                <a:r>
                  <a:rPr kumimoji="0" lang="en-US" sz="240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Penyelesaian</a:t>
                </a:r>
                <a:r>
                  <a:rPr kumimoji="0" lang="en-US" sz="240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</a:t>
                </a:r>
                <a14:m>
                  <m:oMath xmlns:m="http://schemas.openxmlformats.org/officeDocument/2006/math">
                    <m:r>
                      <a:rPr lang="en-US" sz="240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sz="240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+6=4</m:t>
                    </m:r>
                  </m:oMath>
                </a14:m>
                <a:r>
                  <a:rPr kumimoji="0" lang="en-US" sz="240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adalah </a:t>
                </a:r>
                <a14:m>
                  <m:oMath xmlns:m="http://schemas.openxmlformats.org/officeDocument/2006/math">
                    <m:r>
                      <a:rPr lang="en-US" sz="240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sz="240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=−2</m:t>
                    </m:r>
                  </m:oMath>
                </a14:m>
                <a:r>
                  <a:rPr kumimoji="0" lang="en-US" sz="240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.</a:t>
                </a:r>
              </a:p>
            </p:txBody>
          </p:sp>
        </mc:Choice>
        <mc:Fallback xmlns="">
          <p:sp>
            <p:nvSpPr>
              <p:cNvPr id="27" name="TextBox 26">
                <a:extLst>
                  <a:ext uri="{FF2B5EF4-FFF2-40B4-BE49-F238E27FC236}">
                    <a16:creationId xmlns:a16="http://schemas.microsoft.com/office/drawing/2014/main" id="{0B495410-4380-4613-B237-A36E4D8880B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5195" y="2169216"/>
                <a:ext cx="9559184" cy="3174395"/>
              </a:xfrm>
              <a:prstGeom prst="rect">
                <a:avLst/>
              </a:prstGeom>
              <a:blipFill>
                <a:blip r:embed="rId2"/>
                <a:stretch>
                  <a:fillRect l="-957" t="-1536" b="-345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9" name="Group 8">
            <a:extLst>
              <a:ext uri="{FF2B5EF4-FFF2-40B4-BE49-F238E27FC236}">
                <a16:creationId xmlns:a16="http://schemas.microsoft.com/office/drawing/2014/main" id="{69F2D6BC-962E-408B-8C00-E0D8686F4310}"/>
              </a:ext>
            </a:extLst>
          </p:cNvPr>
          <p:cNvGrpSpPr/>
          <p:nvPr/>
        </p:nvGrpSpPr>
        <p:grpSpPr>
          <a:xfrm>
            <a:off x="412062" y="182880"/>
            <a:ext cx="8122338" cy="1074349"/>
            <a:chOff x="469814" y="400853"/>
            <a:chExt cx="19298965" cy="982184"/>
          </a:xfrm>
        </p:grpSpPr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434962FD-F773-45B4-8F92-B54704324FD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alphaModFix amt="50000"/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colorTemperature colorTemp="9504"/>
                      </a14:imgEffect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9814" y="400853"/>
              <a:ext cx="19298965" cy="982184"/>
            </a:xfrm>
            <a:prstGeom prst="rect">
              <a:avLst/>
            </a:prstGeom>
          </p:spPr>
        </p:pic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7DC515D7-5795-4F9B-8E71-35D6C5056869}"/>
                </a:ext>
              </a:extLst>
            </p:cNvPr>
            <p:cNvSpPr txBox="1"/>
            <p:nvPr/>
          </p:nvSpPr>
          <p:spPr>
            <a:xfrm>
              <a:off x="1770273" y="734458"/>
              <a:ext cx="17382922" cy="42206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6. </a:t>
              </a:r>
              <a:r>
                <a:rPr kumimoji="0" lang="en-US" sz="24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Grafik</a:t>
              </a:r>
              <a:r>
                <a: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 </a:t>
              </a:r>
              <a:r>
                <a:rPr kumimoji="0" lang="en-US" sz="24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Penyelesaian</a:t>
              </a:r>
              <a:r>
                <a: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 </a:t>
              </a:r>
              <a:r>
                <a:rPr kumimoji="0" lang="en-US" sz="24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Persamaan</a:t>
              </a:r>
              <a:r>
                <a: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 Linear Satu </a:t>
              </a:r>
              <a:r>
                <a:rPr kumimoji="0" lang="en-US" sz="24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Variabel</a:t>
              </a:r>
              <a:endPara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5211E8E3-4D0F-4A1D-AC67-B8FC636C5019}"/>
              </a:ext>
            </a:extLst>
          </p:cNvPr>
          <p:cNvGrpSpPr/>
          <p:nvPr/>
        </p:nvGrpSpPr>
        <p:grpSpPr>
          <a:xfrm>
            <a:off x="555195" y="1367259"/>
            <a:ext cx="1411934" cy="778367"/>
            <a:chOff x="740334" y="3043297"/>
            <a:chExt cx="1417043" cy="999041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00ADFF2A-EBCE-41D1-B31C-65101E41910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alphaModFix amt="50000"/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colorTemperature colorTemp="9504"/>
                      </a14:imgEffect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0334" y="3043297"/>
              <a:ext cx="1417043" cy="999041"/>
            </a:xfrm>
            <a:prstGeom prst="rect">
              <a:avLst/>
            </a:prstGeom>
          </p:spPr>
        </p:pic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196F980F-4844-423D-8082-35004332E960}"/>
                </a:ext>
              </a:extLst>
            </p:cNvPr>
            <p:cNvSpPr txBox="1"/>
            <p:nvPr/>
          </p:nvSpPr>
          <p:spPr>
            <a:xfrm>
              <a:off x="853077" y="3270438"/>
              <a:ext cx="1191556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Contoh:</a:t>
              </a:r>
            </a:p>
          </p:txBody>
        </p:sp>
      </p:grpSp>
      <p:grpSp>
        <p:nvGrpSpPr>
          <p:cNvPr id="3" name="Group 2">
            <a:extLst>
              <a:ext uri="{FF2B5EF4-FFF2-40B4-BE49-F238E27FC236}">
                <a16:creationId xmlns:a16="http://schemas.microsoft.com/office/drawing/2014/main" id="{BABA1B9C-547D-4C36-B80E-B1BA2E9B900D}"/>
              </a:ext>
            </a:extLst>
          </p:cNvPr>
          <p:cNvGrpSpPr/>
          <p:nvPr/>
        </p:nvGrpSpPr>
        <p:grpSpPr>
          <a:xfrm>
            <a:off x="3019998" y="5707837"/>
            <a:ext cx="6566072" cy="594797"/>
            <a:chOff x="3019998" y="5707837"/>
            <a:chExt cx="6566072" cy="594797"/>
          </a:xfrm>
        </p:grpSpPr>
        <p:grpSp>
          <p:nvGrpSpPr>
            <p:cNvPr id="22" name="Group 21">
              <a:extLst>
                <a:ext uri="{FF2B5EF4-FFF2-40B4-BE49-F238E27FC236}">
                  <a16:creationId xmlns:a16="http://schemas.microsoft.com/office/drawing/2014/main" id="{97FBB373-9459-4410-B7C9-6777EA6388E2}"/>
                </a:ext>
              </a:extLst>
            </p:cNvPr>
            <p:cNvGrpSpPr/>
            <p:nvPr/>
          </p:nvGrpSpPr>
          <p:grpSpPr>
            <a:xfrm>
              <a:off x="3019998" y="5749853"/>
              <a:ext cx="6566072" cy="552781"/>
              <a:chOff x="542924" y="2364614"/>
              <a:chExt cx="6566072" cy="552781"/>
            </a:xfrm>
          </p:grpSpPr>
          <p:grpSp>
            <p:nvGrpSpPr>
              <p:cNvPr id="24" name="Group 23">
                <a:extLst>
                  <a:ext uri="{FF2B5EF4-FFF2-40B4-BE49-F238E27FC236}">
                    <a16:creationId xmlns:a16="http://schemas.microsoft.com/office/drawing/2014/main" id="{4CD2213F-E4A9-435F-A58C-BEC0EB2FFC40}"/>
                  </a:ext>
                </a:extLst>
              </p:cNvPr>
              <p:cNvGrpSpPr/>
              <p:nvPr/>
            </p:nvGrpSpPr>
            <p:grpSpPr>
              <a:xfrm>
                <a:off x="542924" y="2364614"/>
                <a:ext cx="6566072" cy="130937"/>
                <a:chOff x="114300" y="0"/>
                <a:chExt cx="2898479" cy="91440"/>
              </a:xfrm>
            </p:grpSpPr>
            <p:cxnSp>
              <p:nvCxnSpPr>
                <p:cNvPr id="40" name="Straight Connector 39">
                  <a:extLst>
                    <a:ext uri="{FF2B5EF4-FFF2-40B4-BE49-F238E27FC236}">
                      <a16:creationId xmlns:a16="http://schemas.microsoft.com/office/drawing/2014/main" id="{B5894FF0-148E-496E-8467-74E9747FB10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14300" y="49107"/>
                  <a:ext cx="2898479" cy="14525"/>
                </a:xfrm>
                <a:prstGeom prst="line">
                  <a:avLst/>
                </a:prstGeom>
                <a:ln w="28575">
                  <a:solidFill>
                    <a:schemeClr val="tx1"/>
                  </a:solidFill>
                  <a:headEnd type="triangle" w="med" len="med"/>
                  <a:tailEnd type="triangl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41" name="Group 40">
                  <a:extLst>
                    <a:ext uri="{FF2B5EF4-FFF2-40B4-BE49-F238E27FC236}">
                      <a16:creationId xmlns:a16="http://schemas.microsoft.com/office/drawing/2014/main" id="{B803DBE4-141F-4F0E-B195-1320BFA074A7}"/>
                    </a:ext>
                  </a:extLst>
                </p:cNvPr>
                <p:cNvGrpSpPr/>
                <p:nvPr/>
              </p:nvGrpSpPr>
              <p:grpSpPr>
                <a:xfrm>
                  <a:off x="343323" y="0"/>
                  <a:ext cx="2516294" cy="91440"/>
                  <a:chOff x="0" y="0"/>
                  <a:chExt cx="2516294" cy="121073"/>
                </a:xfrm>
              </p:grpSpPr>
              <p:grpSp>
                <p:nvGrpSpPr>
                  <p:cNvPr id="42" name="Group 41">
                    <a:extLst>
                      <a:ext uri="{FF2B5EF4-FFF2-40B4-BE49-F238E27FC236}">
                        <a16:creationId xmlns:a16="http://schemas.microsoft.com/office/drawing/2014/main" id="{4051E2F4-2E8D-4B45-ABC9-EB7FD6D6B357}"/>
                      </a:ext>
                    </a:extLst>
                  </p:cNvPr>
                  <p:cNvGrpSpPr/>
                  <p:nvPr/>
                </p:nvGrpSpPr>
                <p:grpSpPr>
                  <a:xfrm>
                    <a:off x="0" y="3387"/>
                    <a:ext cx="914400" cy="117686"/>
                    <a:chOff x="0" y="0"/>
                    <a:chExt cx="914400" cy="117686"/>
                  </a:xfrm>
                </p:grpSpPr>
                <p:cxnSp>
                  <p:nvCxnSpPr>
                    <p:cNvPr id="52" name="Straight Connector 51">
                      <a:extLst>
                        <a:ext uri="{FF2B5EF4-FFF2-40B4-BE49-F238E27FC236}">
                          <a16:creationId xmlns:a16="http://schemas.microsoft.com/office/drawing/2014/main" id="{880EA825-E0AC-4C14-AE97-FBF46D0AFD2F}"/>
                        </a:ext>
                      </a:extLst>
                    </p:cNvPr>
                    <p:cNvCxnSpPr/>
                    <p:nvPr/>
                  </p:nvCxnSpPr>
                  <p:spPr>
                    <a:xfrm>
                      <a:off x="0" y="3386"/>
                      <a:ext cx="0" cy="114300"/>
                    </a:xfrm>
                    <a:prstGeom prst="line">
                      <a:avLst/>
                    </a:prstGeom>
                    <a:ln w="190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53" name="Straight Connector 52">
                      <a:extLst>
                        <a:ext uri="{FF2B5EF4-FFF2-40B4-BE49-F238E27FC236}">
                          <a16:creationId xmlns:a16="http://schemas.microsoft.com/office/drawing/2014/main" id="{CCD6BD8B-7235-4D4B-B4BB-EB8D407B5D74}"/>
                        </a:ext>
                      </a:extLst>
                    </p:cNvPr>
                    <p:cNvCxnSpPr/>
                    <p:nvPr/>
                  </p:nvCxnSpPr>
                  <p:spPr>
                    <a:xfrm>
                      <a:off x="230294" y="0"/>
                      <a:ext cx="0" cy="114300"/>
                    </a:xfrm>
                    <a:prstGeom prst="line">
                      <a:avLst/>
                    </a:prstGeom>
                    <a:ln w="190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54" name="Straight Connector 53">
                      <a:extLst>
                        <a:ext uri="{FF2B5EF4-FFF2-40B4-BE49-F238E27FC236}">
                          <a16:creationId xmlns:a16="http://schemas.microsoft.com/office/drawing/2014/main" id="{0E1C5B7F-D08D-4BE0-98CA-AED8F6D577D8}"/>
                        </a:ext>
                      </a:extLst>
                    </p:cNvPr>
                    <p:cNvCxnSpPr/>
                    <p:nvPr/>
                  </p:nvCxnSpPr>
                  <p:spPr>
                    <a:xfrm>
                      <a:off x="460587" y="0"/>
                      <a:ext cx="0" cy="114300"/>
                    </a:xfrm>
                    <a:prstGeom prst="line">
                      <a:avLst/>
                    </a:prstGeom>
                    <a:ln w="190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55" name="Straight Connector 54">
                      <a:extLst>
                        <a:ext uri="{FF2B5EF4-FFF2-40B4-BE49-F238E27FC236}">
                          <a16:creationId xmlns:a16="http://schemas.microsoft.com/office/drawing/2014/main" id="{3D574E79-96CB-46FB-A524-BCA0B5828145}"/>
                        </a:ext>
                      </a:extLst>
                    </p:cNvPr>
                    <p:cNvCxnSpPr/>
                    <p:nvPr/>
                  </p:nvCxnSpPr>
                  <p:spPr>
                    <a:xfrm>
                      <a:off x="687494" y="0"/>
                      <a:ext cx="0" cy="114300"/>
                    </a:xfrm>
                    <a:prstGeom prst="line">
                      <a:avLst/>
                    </a:prstGeom>
                    <a:ln w="190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56" name="Straight Connector 55">
                      <a:extLst>
                        <a:ext uri="{FF2B5EF4-FFF2-40B4-BE49-F238E27FC236}">
                          <a16:creationId xmlns:a16="http://schemas.microsoft.com/office/drawing/2014/main" id="{46AE4923-66A9-49B0-8ED4-EB07D63E2FDF}"/>
                        </a:ext>
                      </a:extLst>
                    </p:cNvPr>
                    <p:cNvCxnSpPr/>
                    <p:nvPr/>
                  </p:nvCxnSpPr>
                  <p:spPr>
                    <a:xfrm>
                      <a:off x="914400" y="0"/>
                      <a:ext cx="0" cy="114300"/>
                    </a:xfrm>
                    <a:prstGeom prst="line">
                      <a:avLst/>
                    </a:prstGeom>
                    <a:ln w="190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grpSp>
                <p:nvGrpSpPr>
                  <p:cNvPr id="43" name="Group 42">
                    <a:extLst>
                      <a:ext uri="{FF2B5EF4-FFF2-40B4-BE49-F238E27FC236}">
                        <a16:creationId xmlns:a16="http://schemas.microsoft.com/office/drawing/2014/main" id="{70B2F114-7D48-4A47-B751-F5C0D744920D}"/>
                      </a:ext>
                    </a:extLst>
                  </p:cNvPr>
                  <p:cNvGrpSpPr/>
                  <p:nvPr/>
                </p:nvGrpSpPr>
                <p:grpSpPr>
                  <a:xfrm>
                    <a:off x="1144694" y="0"/>
                    <a:ext cx="914400" cy="117686"/>
                    <a:chOff x="0" y="0"/>
                    <a:chExt cx="914400" cy="117686"/>
                  </a:xfrm>
                </p:grpSpPr>
                <p:cxnSp>
                  <p:nvCxnSpPr>
                    <p:cNvPr id="47" name="Straight Connector 46">
                      <a:extLst>
                        <a:ext uri="{FF2B5EF4-FFF2-40B4-BE49-F238E27FC236}">
                          <a16:creationId xmlns:a16="http://schemas.microsoft.com/office/drawing/2014/main" id="{3ADDA74D-3840-4CD3-A51D-2F70DDEE54BB}"/>
                        </a:ext>
                      </a:extLst>
                    </p:cNvPr>
                    <p:cNvCxnSpPr/>
                    <p:nvPr/>
                  </p:nvCxnSpPr>
                  <p:spPr>
                    <a:xfrm>
                      <a:off x="0" y="3386"/>
                      <a:ext cx="0" cy="114300"/>
                    </a:xfrm>
                    <a:prstGeom prst="line">
                      <a:avLst/>
                    </a:prstGeom>
                    <a:ln w="190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8" name="Straight Connector 47">
                      <a:extLst>
                        <a:ext uri="{FF2B5EF4-FFF2-40B4-BE49-F238E27FC236}">
                          <a16:creationId xmlns:a16="http://schemas.microsoft.com/office/drawing/2014/main" id="{46EFC363-6E11-447F-89A6-60CC593FE7E8}"/>
                        </a:ext>
                      </a:extLst>
                    </p:cNvPr>
                    <p:cNvCxnSpPr/>
                    <p:nvPr/>
                  </p:nvCxnSpPr>
                  <p:spPr>
                    <a:xfrm>
                      <a:off x="230294" y="0"/>
                      <a:ext cx="0" cy="114300"/>
                    </a:xfrm>
                    <a:prstGeom prst="line">
                      <a:avLst/>
                    </a:prstGeom>
                    <a:ln w="190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9" name="Straight Connector 48">
                      <a:extLst>
                        <a:ext uri="{FF2B5EF4-FFF2-40B4-BE49-F238E27FC236}">
                          <a16:creationId xmlns:a16="http://schemas.microsoft.com/office/drawing/2014/main" id="{26916C08-F2D9-4FD9-BCD2-FA55FEFD040E}"/>
                        </a:ext>
                      </a:extLst>
                    </p:cNvPr>
                    <p:cNvCxnSpPr/>
                    <p:nvPr/>
                  </p:nvCxnSpPr>
                  <p:spPr>
                    <a:xfrm>
                      <a:off x="460587" y="0"/>
                      <a:ext cx="0" cy="114300"/>
                    </a:xfrm>
                    <a:prstGeom prst="line">
                      <a:avLst/>
                    </a:prstGeom>
                    <a:ln w="190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50" name="Straight Connector 49">
                      <a:extLst>
                        <a:ext uri="{FF2B5EF4-FFF2-40B4-BE49-F238E27FC236}">
                          <a16:creationId xmlns:a16="http://schemas.microsoft.com/office/drawing/2014/main" id="{4342B767-8E33-454C-AFE6-AAADA491D832}"/>
                        </a:ext>
                      </a:extLst>
                    </p:cNvPr>
                    <p:cNvCxnSpPr/>
                    <p:nvPr/>
                  </p:nvCxnSpPr>
                  <p:spPr>
                    <a:xfrm>
                      <a:off x="687494" y="0"/>
                      <a:ext cx="0" cy="114300"/>
                    </a:xfrm>
                    <a:prstGeom prst="line">
                      <a:avLst/>
                    </a:prstGeom>
                    <a:ln w="190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51" name="Straight Connector 50">
                      <a:extLst>
                        <a:ext uri="{FF2B5EF4-FFF2-40B4-BE49-F238E27FC236}">
                          <a16:creationId xmlns:a16="http://schemas.microsoft.com/office/drawing/2014/main" id="{F9F51604-10BA-4C10-9DA7-97691A8A16FF}"/>
                        </a:ext>
                      </a:extLst>
                    </p:cNvPr>
                    <p:cNvCxnSpPr/>
                    <p:nvPr/>
                  </p:nvCxnSpPr>
                  <p:spPr>
                    <a:xfrm>
                      <a:off x="914400" y="0"/>
                      <a:ext cx="0" cy="114300"/>
                    </a:xfrm>
                    <a:prstGeom prst="line">
                      <a:avLst/>
                    </a:prstGeom>
                    <a:ln w="190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grpSp>
                <p:nvGrpSpPr>
                  <p:cNvPr id="44" name="Group 43">
                    <a:extLst>
                      <a:ext uri="{FF2B5EF4-FFF2-40B4-BE49-F238E27FC236}">
                        <a16:creationId xmlns:a16="http://schemas.microsoft.com/office/drawing/2014/main" id="{7CF8152A-3E18-400B-B89E-1A5A5DC52310}"/>
                      </a:ext>
                    </a:extLst>
                  </p:cNvPr>
                  <p:cNvGrpSpPr/>
                  <p:nvPr/>
                </p:nvGrpSpPr>
                <p:grpSpPr>
                  <a:xfrm>
                    <a:off x="2286000" y="3387"/>
                    <a:ext cx="230294" cy="117686"/>
                    <a:chOff x="0" y="0"/>
                    <a:chExt cx="230294" cy="117686"/>
                  </a:xfrm>
                </p:grpSpPr>
                <p:cxnSp>
                  <p:nvCxnSpPr>
                    <p:cNvPr id="45" name="Straight Connector 44">
                      <a:extLst>
                        <a:ext uri="{FF2B5EF4-FFF2-40B4-BE49-F238E27FC236}">
                          <a16:creationId xmlns:a16="http://schemas.microsoft.com/office/drawing/2014/main" id="{A20564E7-8E1D-422C-8308-790FABACFD54}"/>
                        </a:ext>
                      </a:extLst>
                    </p:cNvPr>
                    <p:cNvCxnSpPr/>
                    <p:nvPr/>
                  </p:nvCxnSpPr>
                  <p:spPr>
                    <a:xfrm>
                      <a:off x="0" y="3386"/>
                      <a:ext cx="0" cy="114300"/>
                    </a:xfrm>
                    <a:prstGeom prst="line">
                      <a:avLst/>
                    </a:prstGeom>
                    <a:ln w="190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6" name="Straight Connector 45">
                      <a:extLst>
                        <a:ext uri="{FF2B5EF4-FFF2-40B4-BE49-F238E27FC236}">
                          <a16:creationId xmlns:a16="http://schemas.microsoft.com/office/drawing/2014/main" id="{EDFB5143-BB86-456A-B82C-B6A721ABDA57}"/>
                        </a:ext>
                      </a:extLst>
                    </p:cNvPr>
                    <p:cNvCxnSpPr/>
                    <p:nvPr/>
                  </p:nvCxnSpPr>
                  <p:spPr>
                    <a:xfrm>
                      <a:off x="230294" y="0"/>
                      <a:ext cx="0" cy="114300"/>
                    </a:xfrm>
                    <a:prstGeom prst="line">
                      <a:avLst/>
                    </a:prstGeom>
                    <a:ln w="190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</p:grpSp>
          </p:grpSp>
          <p:grpSp>
            <p:nvGrpSpPr>
              <p:cNvPr id="25" name="Group 24">
                <a:extLst>
                  <a:ext uri="{FF2B5EF4-FFF2-40B4-BE49-F238E27FC236}">
                    <a16:creationId xmlns:a16="http://schemas.microsoft.com/office/drawing/2014/main" id="{37CD68B3-BCB1-4671-81ED-9875D1AEF072}"/>
                  </a:ext>
                </a:extLst>
              </p:cNvPr>
              <p:cNvGrpSpPr/>
              <p:nvPr/>
            </p:nvGrpSpPr>
            <p:grpSpPr>
              <a:xfrm>
                <a:off x="816211" y="2455730"/>
                <a:ext cx="6138943" cy="461665"/>
                <a:chOff x="816211" y="2455730"/>
                <a:chExt cx="6138943" cy="461665"/>
              </a:xfrm>
            </p:grpSpPr>
            <p:sp>
              <p:nvSpPr>
                <p:cNvPr id="26" name="TextBox 68">
                  <a:extLst>
                    <a:ext uri="{FF2B5EF4-FFF2-40B4-BE49-F238E27FC236}">
                      <a16:creationId xmlns:a16="http://schemas.microsoft.com/office/drawing/2014/main" id="{9BA170C6-B3D4-4C42-A8B8-5B6916396556}"/>
                    </a:ext>
                  </a:extLst>
                </p:cNvPr>
                <p:cNvSpPr txBox="1"/>
                <p:nvPr/>
              </p:nvSpPr>
              <p:spPr>
                <a:xfrm>
                  <a:off x="5538824" y="2455730"/>
                  <a:ext cx="380885" cy="461665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24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rPr>
                    <a:t>0</a:t>
                  </a:r>
                </a:p>
              </p:txBody>
            </p:sp>
            <p:sp>
              <p:nvSpPr>
                <p:cNvPr id="28" name="TextBox 69">
                  <a:extLst>
                    <a:ext uri="{FF2B5EF4-FFF2-40B4-BE49-F238E27FC236}">
                      <a16:creationId xmlns:a16="http://schemas.microsoft.com/office/drawing/2014/main" id="{A06A8885-5C2E-4BB0-950B-949D519476EC}"/>
                    </a:ext>
                  </a:extLst>
                </p:cNvPr>
                <p:cNvSpPr txBox="1"/>
                <p:nvPr/>
              </p:nvSpPr>
              <p:spPr>
                <a:xfrm>
                  <a:off x="6051784" y="2455730"/>
                  <a:ext cx="380885" cy="461665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24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rPr>
                    <a:t>1</a:t>
                  </a:r>
                </a:p>
              </p:txBody>
            </p:sp>
            <p:sp>
              <p:nvSpPr>
                <p:cNvPr id="29" name="TextBox 70">
                  <a:extLst>
                    <a:ext uri="{FF2B5EF4-FFF2-40B4-BE49-F238E27FC236}">
                      <a16:creationId xmlns:a16="http://schemas.microsoft.com/office/drawing/2014/main" id="{AA9C95D1-9BF0-4700-B5BE-C36ECDB45862}"/>
                    </a:ext>
                  </a:extLst>
                </p:cNvPr>
                <p:cNvSpPr txBox="1"/>
                <p:nvPr/>
              </p:nvSpPr>
              <p:spPr>
                <a:xfrm>
                  <a:off x="6574269" y="2455730"/>
                  <a:ext cx="380885" cy="461665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24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rPr>
                    <a:t>2</a:t>
                  </a:r>
                </a:p>
              </p:txBody>
            </p:sp>
            <p:grpSp>
              <p:nvGrpSpPr>
                <p:cNvPr id="30" name="Group 29">
                  <a:extLst>
                    <a:ext uri="{FF2B5EF4-FFF2-40B4-BE49-F238E27FC236}">
                      <a16:creationId xmlns:a16="http://schemas.microsoft.com/office/drawing/2014/main" id="{F723F14B-877B-4ACB-826A-98BFD4E2A19E}"/>
                    </a:ext>
                  </a:extLst>
                </p:cNvPr>
                <p:cNvGrpSpPr/>
                <p:nvPr/>
              </p:nvGrpSpPr>
              <p:grpSpPr>
                <a:xfrm>
                  <a:off x="816211" y="2455730"/>
                  <a:ext cx="4617048" cy="461665"/>
                  <a:chOff x="1340086" y="2455730"/>
                  <a:chExt cx="4617048" cy="461665"/>
                </a:xfrm>
              </p:grpSpPr>
              <p:sp>
                <p:nvSpPr>
                  <p:cNvPr id="31" name="TextBox 78">
                    <a:extLst>
                      <a:ext uri="{FF2B5EF4-FFF2-40B4-BE49-F238E27FC236}">
                        <a16:creationId xmlns:a16="http://schemas.microsoft.com/office/drawing/2014/main" id="{9CDBD127-647E-41F8-9944-5C221FEE7933}"/>
                      </a:ext>
                    </a:extLst>
                  </p:cNvPr>
                  <p:cNvSpPr txBox="1"/>
                  <p:nvPr/>
                </p:nvSpPr>
                <p:spPr>
                  <a:xfrm>
                    <a:off x="5489562" y="2455730"/>
                    <a:ext cx="467572" cy="461665"/>
                  </a:xfrm>
                  <a:prstGeom prst="rect">
                    <a:avLst/>
                  </a:prstGeom>
                  <a:noFill/>
                </p:spPr>
                <p:txBody>
                  <a:bodyPr wrap="square">
                    <a:spAutoFit/>
                  </a:bodyPr>
                  <a:lstStyle>
                    <a:defPPr>
                      <a:defRPr lang="en-US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US" sz="2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rPr>
                      <a:t>-1</a:t>
                    </a:r>
                  </a:p>
                </p:txBody>
              </p:sp>
              <p:sp>
                <p:nvSpPr>
                  <p:cNvPr id="32" name="TextBox 79">
                    <a:extLst>
                      <a:ext uri="{FF2B5EF4-FFF2-40B4-BE49-F238E27FC236}">
                        <a16:creationId xmlns:a16="http://schemas.microsoft.com/office/drawing/2014/main" id="{7F379806-B31A-4C95-B6BF-896B565076DB}"/>
                      </a:ext>
                    </a:extLst>
                  </p:cNvPr>
                  <p:cNvSpPr txBox="1"/>
                  <p:nvPr/>
                </p:nvSpPr>
                <p:spPr>
                  <a:xfrm>
                    <a:off x="4975640" y="2455730"/>
                    <a:ext cx="467572" cy="461665"/>
                  </a:xfrm>
                  <a:prstGeom prst="rect">
                    <a:avLst/>
                  </a:prstGeom>
                  <a:noFill/>
                </p:spPr>
                <p:txBody>
                  <a:bodyPr wrap="square">
                    <a:spAutoFit/>
                  </a:bodyPr>
                  <a:lstStyle>
                    <a:defPPr>
                      <a:defRPr lang="en-US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US" sz="2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rPr>
                      <a:t>-2</a:t>
                    </a:r>
                  </a:p>
                </p:txBody>
              </p:sp>
              <p:sp>
                <p:nvSpPr>
                  <p:cNvPr id="33" name="TextBox 80">
                    <a:extLst>
                      <a:ext uri="{FF2B5EF4-FFF2-40B4-BE49-F238E27FC236}">
                        <a16:creationId xmlns:a16="http://schemas.microsoft.com/office/drawing/2014/main" id="{3B168445-5ECD-45A9-9FB6-9D5EB24701D7}"/>
                      </a:ext>
                    </a:extLst>
                  </p:cNvPr>
                  <p:cNvSpPr txBox="1"/>
                  <p:nvPr/>
                </p:nvSpPr>
                <p:spPr>
                  <a:xfrm>
                    <a:off x="4452193" y="2455730"/>
                    <a:ext cx="467572" cy="461665"/>
                  </a:xfrm>
                  <a:prstGeom prst="rect">
                    <a:avLst/>
                  </a:prstGeom>
                  <a:noFill/>
                </p:spPr>
                <p:txBody>
                  <a:bodyPr wrap="square">
                    <a:spAutoFit/>
                  </a:bodyPr>
                  <a:lstStyle>
                    <a:defPPr>
                      <a:defRPr lang="en-US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US" sz="2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rPr>
                      <a:t>-3</a:t>
                    </a:r>
                  </a:p>
                </p:txBody>
              </p:sp>
              <p:sp>
                <p:nvSpPr>
                  <p:cNvPr id="34" name="TextBox 81">
                    <a:extLst>
                      <a:ext uri="{FF2B5EF4-FFF2-40B4-BE49-F238E27FC236}">
                        <a16:creationId xmlns:a16="http://schemas.microsoft.com/office/drawing/2014/main" id="{CF5E66B4-524A-447F-82AF-D8495F0CBBBD}"/>
                      </a:ext>
                    </a:extLst>
                  </p:cNvPr>
                  <p:cNvSpPr txBox="1"/>
                  <p:nvPr/>
                </p:nvSpPr>
                <p:spPr>
                  <a:xfrm>
                    <a:off x="3871596" y="2455730"/>
                    <a:ext cx="467572" cy="461665"/>
                  </a:xfrm>
                  <a:prstGeom prst="rect">
                    <a:avLst/>
                  </a:prstGeom>
                  <a:noFill/>
                </p:spPr>
                <p:txBody>
                  <a:bodyPr wrap="square">
                    <a:spAutoFit/>
                  </a:bodyPr>
                  <a:lstStyle>
                    <a:defPPr>
                      <a:defRPr lang="en-US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US" sz="2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rPr>
                      <a:t>-4</a:t>
                    </a:r>
                  </a:p>
                </p:txBody>
              </p:sp>
              <p:sp>
                <p:nvSpPr>
                  <p:cNvPr id="35" name="TextBox 82">
                    <a:extLst>
                      <a:ext uri="{FF2B5EF4-FFF2-40B4-BE49-F238E27FC236}">
                        <a16:creationId xmlns:a16="http://schemas.microsoft.com/office/drawing/2014/main" id="{688113D2-EC6D-45EE-8D0A-E9D6D60B4379}"/>
                      </a:ext>
                    </a:extLst>
                  </p:cNvPr>
                  <p:cNvSpPr txBox="1"/>
                  <p:nvPr/>
                </p:nvSpPr>
                <p:spPr>
                  <a:xfrm>
                    <a:off x="3405299" y="2455730"/>
                    <a:ext cx="467572" cy="461665"/>
                  </a:xfrm>
                  <a:prstGeom prst="rect">
                    <a:avLst/>
                  </a:prstGeom>
                  <a:noFill/>
                </p:spPr>
                <p:txBody>
                  <a:bodyPr wrap="square">
                    <a:spAutoFit/>
                  </a:bodyPr>
                  <a:lstStyle>
                    <a:defPPr>
                      <a:defRPr lang="en-US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US" sz="2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rPr>
                      <a:t>-5</a:t>
                    </a:r>
                  </a:p>
                </p:txBody>
              </p:sp>
              <p:sp>
                <p:nvSpPr>
                  <p:cNvPr id="36" name="TextBox 83">
                    <a:extLst>
                      <a:ext uri="{FF2B5EF4-FFF2-40B4-BE49-F238E27FC236}">
                        <a16:creationId xmlns:a16="http://schemas.microsoft.com/office/drawing/2014/main" id="{8896F05C-CAC0-4103-B1C1-6FD075D37FED}"/>
                      </a:ext>
                    </a:extLst>
                  </p:cNvPr>
                  <p:cNvSpPr txBox="1"/>
                  <p:nvPr/>
                </p:nvSpPr>
                <p:spPr>
                  <a:xfrm>
                    <a:off x="2891377" y="2455730"/>
                    <a:ext cx="467572" cy="461665"/>
                  </a:xfrm>
                  <a:prstGeom prst="rect">
                    <a:avLst/>
                  </a:prstGeom>
                  <a:noFill/>
                </p:spPr>
                <p:txBody>
                  <a:bodyPr wrap="square">
                    <a:spAutoFit/>
                  </a:bodyPr>
                  <a:lstStyle>
                    <a:defPPr>
                      <a:defRPr lang="en-US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US" sz="2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rPr>
                      <a:t>-6</a:t>
                    </a:r>
                  </a:p>
                </p:txBody>
              </p:sp>
              <p:sp>
                <p:nvSpPr>
                  <p:cNvPr id="37" name="TextBox 84">
                    <a:extLst>
                      <a:ext uri="{FF2B5EF4-FFF2-40B4-BE49-F238E27FC236}">
                        <a16:creationId xmlns:a16="http://schemas.microsoft.com/office/drawing/2014/main" id="{AFFBDFB7-F059-45F2-BA7D-B74945D5880E}"/>
                      </a:ext>
                    </a:extLst>
                  </p:cNvPr>
                  <p:cNvSpPr txBox="1"/>
                  <p:nvPr/>
                </p:nvSpPr>
                <p:spPr>
                  <a:xfrm>
                    <a:off x="2377455" y="2455730"/>
                    <a:ext cx="467572" cy="461665"/>
                  </a:xfrm>
                  <a:prstGeom prst="rect">
                    <a:avLst/>
                  </a:prstGeom>
                  <a:noFill/>
                </p:spPr>
                <p:txBody>
                  <a:bodyPr wrap="square">
                    <a:spAutoFit/>
                  </a:bodyPr>
                  <a:lstStyle>
                    <a:defPPr>
                      <a:defRPr lang="en-US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US" sz="2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rPr>
                      <a:t>-7</a:t>
                    </a:r>
                  </a:p>
                </p:txBody>
              </p:sp>
              <p:sp>
                <p:nvSpPr>
                  <p:cNvPr id="38" name="TextBox 85">
                    <a:extLst>
                      <a:ext uri="{FF2B5EF4-FFF2-40B4-BE49-F238E27FC236}">
                        <a16:creationId xmlns:a16="http://schemas.microsoft.com/office/drawing/2014/main" id="{67D1E656-0FAF-442A-BACC-83A072C83F02}"/>
                      </a:ext>
                    </a:extLst>
                  </p:cNvPr>
                  <p:cNvSpPr txBox="1"/>
                  <p:nvPr/>
                </p:nvSpPr>
                <p:spPr>
                  <a:xfrm>
                    <a:off x="1863533" y="2455730"/>
                    <a:ext cx="467572" cy="461665"/>
                  </a:xfrm>
                  <a:prstGeom prst="rect">
                    <a:avLst/>
                  </a:prstGeom>
                  <a:noFill/>
                </p:spPr>
                <p:txBody>
                  <a:bodyPr wrap="square">
                    <a:spAutoFit/>
                  </a:bodyPr>
                  <a:lstStyle>
                    <a:defPPr>
                      <a:defRPr lang="en-US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US" sz="2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rPr>
                      <a:t>-8</a:t>
                    </a:r>
                  </a:p>
                </p:txBody>
              </p:sp>
              <p:sp>
                <p:nvSpPr>
                  <p:cNvPr id="39" name="TextBox 86">
                    <a:extLst>
                      <a:ext uri="{FF2B5EF4-FFF2-40B4-BE49-F238E27FC236}">
                        <a16:creationId xmlns:a16="http://schemas.microsoft.com/office/drawing/2014/main" id="{CFB6523C-3D7C-4648-90EF-7A004BC93A7D}"/>
                      </a:ext>
                    </a:extLst>
                  </p:cNvPr>
                  <p:cNvSpPr txBox="1"/>
                  <p:nvPr/>
                </p:nvSpPr>
                <p:spPr>
                  <a:xfrm>
                    <a:off x="1340086" y="2455730"/>
                    <a:ext cx="467572" cy="461665"/>
                  </a:xfrm>
                  <a:prstGeom prst="rect">
                    <a:avLst/>
                  </a:prstGeom>
                  <a:noFill/>
                </p:spPr>
                <p:txBody>
                  <a:bodyPr wrap="square">
                    <a:spAutoFit/>
                  </a:bodyPr>
                  <a:lstStyle>
                    <a:defPPr>
                      <a:defRPr lang="en-US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US" sz="2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rPr>
                      <a:t>-9</a:t>
                    </a:r>
                  </a:p>
                </p:txBody>
              </p:sp>
            </p:grpSp>
          </p:grpSp>
        </p:grpSp>
        <p:sp>
          <p:nvSpPr>
            <p:cNvPr id="2" name="Oval 1">
              <a:extLst>
                <a:ext uri="{FF2B5EF4-FFF2-40B4-BE49-F238E27FC236}">
                  <a16:creationId xmlns:a16="http://schemas.microsoft.com/office/drawing/2014/main" id="{F3085F0A-91F2-4688-8F40-9F066136FAE4}"/>
                </a:ext>
              </a:extLst>
            </p:cNvPr>
            <p:cNvSpPr/>
            <p:nvPr/>
          </p:nvSpPr>
          <p:spPr>
            <a:xfrm>
              <a:off x="7123774" y="5707837"/>
              <a:ext cx="116279" cy="145027"/>
            </a:xfrm>
            <a:prstGeom prst="ellipse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0785366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7" name="TextBox 26">
                <a:extLst>
                  <a:ext uri="{FF2B5EF4-FFF2-40B4-BE49-F238E27FC236}">
                    <a16:creationId xmlns:a16="http://schemas.microsoft.com/office/drawing/2014/main" id="{0B495410-4380-4613-B237-A36E4D8880B8}"/>
                  </a:ext>
                </a:extLst>
              </p:cNvPr>
              <p:cNvSpPr txBox="1"/>
              <p:nvPr/>
            </p:nvSpPr>
            <p:spPr>
              <a:xfrm>
                <a:off x="555195" y="2232550"/>
                <a:ext cx="9559184" cy="409772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lvl="0" algn="just">
                  <a:defRPr/>
                </a:pPr>
                <a:r>
                  <a:rPr kumimoji="0" lang="en-US" sz="2400" b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Sebuah </a:t>
                </a:r>
                <a:r>
                  <a:rPr kumimoji="0" lang="en-US" sz="2400" b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layar</a:t>
                </a:r>
                <a:r>
                  <a:rPr kumimoji="0" lang="en-US" sz="2400" b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</a:t>
                </a:r>
                <a:r>
                  <a:rPr kumimoji="0" lang="en-US" sz="2400" b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ponsel</a:t>
                </a:r>
                <a:r>
                  <a:rPr kumimoji="0" lang="en-US" sz="2400" b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</a:t>
                </a:r>
                <a:r>
                  <a:rPr kumimoji="0" lang="en-US" sz="2400" b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berbentuk</a:t>
                </a:r>
                <a:r>
                  <a:rPr kumimoji="0" lang="en-US" sz="2400" b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</a:t>
                </a:r>
                <a:r>
                  <a:rPr kumimoji="0" lang="en-US" sz="2400" b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persegi</a:t>
                </a:r>
                <a:r>
                  <a:rPr kumimoji="0" lang="en-US" sz="2400" b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</a:t>
                </a:r>
                <a:r>
                  <a:rPr kumimoji="0" lang="en-US" sz="2400" b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panjang</a:t>
                </a:r>
                <a:r>
                  <a:rPr kumimoji="0" lang="en-US" sz="2400" b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</a:t>
                </a:r>
                <a:r>
                  <a:rPr kumimoji="0" lang="en-US" sz="2400" b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dengan</a:t>
                </a:r>
                <a:r>
                  <a:rPr kumimoji="0" lang="en-US" sz="2400" b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</a:t>
                </a:r>
                <a:r>
                  <a:rPr kumimoji="0" lang="en-US" sz="2400" b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panjang</a:t>
                </a:r>
                <a:r>
                  <a:rPr lang="en-US" sz="2400" dirty="0">
                    <a:solidFill>
                      <a:prstClr val="black"/>
                    </a:solidFill>
                    <a:latin typeface="Calibri" panose="020F0502020204030204"/>
                  </a:rPr>
                  <a:t> 15 </a:t>
                </a:r>
                <a:r>
                  <a:rPr kumimoji="0" lang="en-US" sz="2400" b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cm dan </a:t>
                </a:r>
                <a:r>
                  <a:rPr kumimoji="0" lang="en-US" sz="2400" b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keliling</a:t>
                </a:r>
                <a:r>
                  <a:rPr lang="en-US" sz="2400" dirty="0">
                    <a:solidFill>
                      <a:prstClr val="black"/>
                    </a:solidFill>
                    <a:latin typeface="Calibri" panose="020F0502020204030204"/>
                  </a:rPr>
                  <a:t> 50 </a:t>
                </a:r>
                <a:r>
                  <a:rPr kumimoji="0" lang="en-US" sz="2400" b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cm. </a:t>
                </a:r>
                <a:r>
                  <a:rPr kumimoji="0" lang="en-US" sz="2400" b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Tentukan</a:t>
                </a:r>
                <a:r>
                  <a:rPr kumimoji="0" lang="en-US" sz="2400" b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</a:t>
                </a:r>
                <a:r>
                  <a:rPr kumimoji="0" lang="en-US" sz="2400" b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lebar</a:t>
                </a:r>
                <a:r>
                  <a:rPr kumimoji="0" lang="en-US" sz="2400" b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</a:t>
                </a:r>
                <a:r>
                  <a:rPr kumimoji="0" lang="en-US" sz="2400" b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layar</a:t>
                </a:r>
                <a:r>
                  <a:rPr kumimoji="0" lang="en-US" sz="2400" b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</a:t>
                </a:r>
                <a:r>
                  <a:rPr kumimoji="0" lang="en-US" sz="2400" b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ponsel</a:t>
                </a:r>
                <a:r>
                  <a:rPr kumimoji="0" lang="en-US" sz="2400" b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</a:t>
                </a:r>
                <a:r>
                  <a:rPr kumimoji="0" lang="en-US" sz="2400" b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tersebut</a:t>
                </a:r>
                <a:r>
                  <a:rPr lang="en-US" sz="2400" dirty="0">
                    <a:solidFill>
                      <a:prstClr val="black"/>
                    </a:solidFill>
                    <a:latin typeface="Calibri" panose="020F0502020204030204"/>
                  </a:rPr>
                  <a:t>.</a:t>
                </a:r>
                <a:endParaRPr kumimoji="0" lang="en-US" sz="2400" b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  <a:p>
                <a:pPr lvl="0" algn="just">
                  <a:lnSpc>
                    <a:spcPct val="150000"/>
                  </a:lnSpc>
                  <a:defRPr/>
                </a:pPr>
                <a:r>
                  <a:rPr kumimoji="0" lang="en-US" sz="2400" b="1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Jawab</a:t>
                </a:r>
                <a:r>
                  <a:rPr kumimoji="0" lang="en-US" sz="2400" b="1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:</a:t>
                </a:r>
              </a:p>
              <a:p>
                <a:pPr lvl="0" algn="just">
                  <a:lnSpc>
                    <a:spcPct val="150000"/>
                  </a:lnSpc>
                  <a:defRPr/>
                </a:pPr>
                <a:r>
                  <a:rPr lang="en-US" sz="2400" dirty="0" err="1">
                    <a:solidFill>
                      <a:prstClr val="black"/>
                    </a:solidFill>
                    <a:latin typeface="Calibri" panose="020F0502020204030204"/>
                  </a:rPr>
                  <a:t>Misal</a:t>
                </a:r>
                <a:r>
                  <a:rPr lang="en-US" sz="2400" dirty="0">
                    <a:solidFill>
                      <a:prstClr val="black"/>
                    </a:solidFill>
                    <a:latin typeface="Calibri" panose="020F0502020204030204"/>
                  </a:rPr>
                  <a:t> </a:t>
                </a:r>
                <a:r>
                  <a:rPr lang="en-US" sz="2400" dirty="0" err="1">
                    <a:solidFill>
                      <a:prstClr val="black"/>
                    </a:solidFill>
                    <a:latin typeface="Calibri" panose="020F0502020204030204"/>
                  </a:rPr>
                  <a:t>lebar</a:t>
                </a:r>
                <a:r>
                  <a:rPr lang="en-US" sz="2400" dirty="0">
                    <a:solidFill>
                      <a:prstClr val="black"/>
                    </a:solidFill>
                    <a:latin typeface="Calibri" panose="020F0502020204030204"/>
                  </a:rPr>
                  <a:t> </a:t>
                </a:r>
                <a:r>
                  <a:rPr lang="en-US" sz="2400" dirty="0" err="1">
                    <a:solidFill>
                      <a:prstClr val="black"/>
                    </a:solidFill>
                    <a:latin typeface="Calibri" panose="020F0502020204030204"/>
                  </a:rPr>
                  <a:t>layar</a:t>
                </a:r>
                <a:r>
                  <a:rPr lang="en-US" sz="2400" dirty="0">
                    <a:solidFill>
                      <a:prstClr val="black"/>
                    </a:solidFill>
                    <a:latin typeface="Calibri" panose="020F0502020204030204"/>
                  </a:rPr>
                  <a:t> </a:t>
                </a:r>
                <a:r>
                  <a:rPr lang="en-US" sz="2400" dirty="0" err="1">
                    <a:solidFill>
                      <a:prstClr val="black"/>
                    </a:solidFill>
                    <a:latin typeface="Calibri" panose="020F0502020204030204"/>
                  </a:rPr>
                  <a:t>ponsel</a:t>
                </a:r>
                <a:r>
                  <a:rPr lang="en-US" sz="2400" dirty="0">
                    <a:solidFill>
                      <a:prstClr val="black"/>
                    </a:solidFill>
                    <a:latin typeface="Calibri" panose="020F0502020204030204"/>
                  </a:rPr>
                  <a:t> </a:t>
                </a:r>
                <a14:m>
                  <m:oMath xmlns:m="http://schemas.openxmlformats.org/officeDocument/2006/math">
                    <m:r>
                      <a:rPr lang="en-US" sz="240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2400" b="0" i="1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𝑥</m:t>
                    </m:r>
                  </m:oMath>
                </a14:m>
                <a:r>
                  <a:rPr kumimoji="0" lang="en-US" sz="240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cm </a:t>
                </a:r>
              </a:p>
              <a:p>
                <a:pPr lvl="0" algn="just">
                  <a:lnSpc>
                    <a:spcPct val="150000"/>
                  </a:lnSpc>
                  <a:defRPr/>
                </a:pPr>
                <a:r>
                  <a:rPr lang="en-US" sz="2400" dirty="0" err="1">
                    <a:solidFill>
                      <a:prstClr val="black"/>
                    </a:solidFill>
                    <a:latin typeface="Calibri" panose="020F0502020204030204"/>
                  </a:rPr>
                  <a:t>Keliling</a:t>
                </a:r>
                <a:r>
                  <a:rPr lang="en-US" sz="2400" dirty="0">
                    <a:solidFill>
                      <a:prstClr val="black"/>
                    </a:solidFill>
                    <a:latin typeface="Calibri" panose="020F0502020204030204"/>
                  </a:rPr>
                  <a:t> </a:t>
                </a:r>
                <a:r>
                  <a:rPr lang="en-US" sz="2400" dirty="0" err="1">
                    <a:solidFill>
                      <a:prstClr val="black"/>
                    </a:solidFill>
                    <a:latin typeface="Calibri" panose="020F0502020204030204"/>
                  </a:rPr>
                  <a:t>layar</a:t>
                </a:r>
                <a:r>
                  <a:rPr lang="en-US" sz="2400" dirty="0">
                    <a:solidFill>
                      <a:prstClr val="black"/>
                    </a:solidFill>
                    <a:latin typeface="Calibri" panose="020F0502020204030204"/>
                  </a:rPr>
                  <a:t> </a:t>
                </a:r>
                <a:r>
                  <a:rPr lang="en-US" sz="2400" dirty="0" err="1">
                    <a:solidFill>
                      <a:prstClr val="black"/>
                    </a:solidFill>
                    <a:latin typeface="Calibri" panose="020F0502020204030204"/>
                  </a:rPr>
                  <a:t>ponsel</a:t>
                </a:r>
                <a:r>
                  <a:rPr lang="en-US" sz="2400" dirty="0">
                    <a:solidFill>
                      <a:prstClr val="black"/>
                    </a:solidFill>
                    <a:latin typeface="Calibri" panose="020F0502020204030204"/>
                  </a:rPr>
                  <a:t> </a:t>
                </a:r>
                <a14:m>
                  <m:oMath xmlns:m="http://schemas.openxmlformats.org/officeDocument/2006/math">
                    <m:r>
                      <a:rPr lang="en-US" sz="240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2400" b="0" i="0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sz="2400" dirty="0" err="1">
                    <a:solidFill>
                      <a:prstClr val="black"/>
                    </a:solidFill>
                  </a:rPr>
                  <a:t>keliling</a:t>
                </a:r>
                <a:r>
                  <a:rPr lang="en-US" sz="2400" dirty="0">
                    <a:solidFill>
                      <a:prstClr val="black"/>
                    </a:solidFill>
                  </a:rPr>
                  <a:t> </a:t>
                </a:r>
                <a:r>
                  <a:rPr lang="en-US" sz="2400" dirty="0" err="1">
                    <a:solidFill>
                      <a:prstClr val="black"/>
                    </a:solidFill>
                  </a:rPr>
                  <a:t>persegi</a:t>
                </a:r>
                <a:r>
                  <a:rPr lang="en-US" sz="2400" dirty="0">
                    <a:solidFill>
                      <a:prstClr val="black"/>
                    </a:solidFill>
                  </a:rPr>
                  <a:t> </a:t>
                </a:r>
                <a:r>
                  <a:rPr lang="en-US" sz="2400" dirty="0" err="1">
                    <a:solidFill>
                      <a:prstClr val="black"/>
                    </a:solidFill>
                  </a:rPr>
                  <a:t>panjang</a:t>
                </a:r>
                <a:endParaRPr lang="en-US" sz="2400" dirty="0">
                  <a:solidFill>
                    <a:prstClr val="black"/>
                  </a:solidFill>
                </a:endParaRPr>
              </a:p>
              <a:p>
                <a:pPr lvl="0" algn="ctr">
                  <a:lnSpc>
                    <a:spcPct val="150000"/>
                  </a:lnSpc>
                  <a:defRPr/>
                </a:pPr>
                <a14:m>
                  <m:oMath xmlns:m="http://schemas.openxmlformats.org/officeDocument/2006/math">
                    <m:r>
                      <a:rPr lang="en-US" sz="2400" b="0" i="1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             50</m:t>
                    </m:r>
                    <m:r>
                      <a:rPr lang="en-US" sz="240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2400" b="0" i="1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2</m:t>
                    </m:r>
                  </m:oMath>
                </a14:m>
                <a:r>
                  <a:rPr lang="en-US" sz="2400" dirty="0">
                    <a:solidFill>
                      <a:prstClr val="black"/>
                    </a:solidFill>
                  </a:rPr>
                  <a:t>(</a:t>
                </a:r>
                <a:r>
                  <a:rPr lang="en-US" sz="2400" dirty="0" err="1">
                    <a:solidFill>
                      <a:prstClr val="black"/>
                    </a:solidFill>
                  </a:rPr>
                  <a:t>panjang</a:t>
                </a:r>
                <a:r>
                  <a:rPr lang="en-US" sz="2400" dirty="0">
                    <a:solidFill>
                      <a:prstClr val="black"/>
                    </a:solidFill>
                  </a:rPr>
                  <a:t> </a:t>
                </a:r>
                <a14:m>
                  <m:oMath xmlns:m="http://schemas.openxmlformats.org/officeDocument/2006/math">
                    <m:r>
                      <a:rPr lang="en-US" sz="2400" b="0" i="1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+</m:t>
                    </m:r>
                  </m:oMath>
                </a14:m>
                <a:r>
                  <a:rPr lang="en-US" sz="2400" dirty="0">
                    <a:solidFill>
                      <a:prstClr val="black"/>
                    </a:solidFill>
                  </a:rPr>
                  <a:t> </a:t>
                </a:r>
                <a:r>
                  <a:rPr lang="en-US" sz="2400" dirty="0" err="1">
                    <a:solidFill>
                      <a:prstClr val="black"/>
                    </a:solidFill>
                  </a:rPr>
                  <a:t>lebar</a:t>
                </a:r>
                <a:r>
                  <a:rPr lang="en-US" sz="2400" dirty="0">
                    <a:solidFill>
                      <a:prstClr val="black"/>
                    </a:solidFill>
                  </a:rPr>
                  <a:t>)</a:t>
                </a:r>
              </a:p>
              <a:p>
                <a:pPr lvl="0" algn="ctr">
                  <a:lnSpc>
                    <a:spcPct val="150000"/>
                  </a:lnSpc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50=2</m:t>
                      </m:r>
                      <m:r>
                        <a:rPr lang="en-US" sz="2400" b="0" i="1" smtClean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(15+</m:t>
                      </m:r>
                      <m:r>
                        <a:rPr lang="en-US" sz="2400" b="0" i="1" smtClean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sz="2400" b="0" i="1" smtClean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n-US" sz="2400" dirty="0">
                  <a:solidFill>
                    <a:prstClr val="black"/>
                  </a:solidFill>
                </a:endParaRPr>
              </a:p>
              <a:p>
                <a:pPr lvl="0" algn="just">
                  <a:lnSpc>
                    <a:spcPct val="150000"/>
                  </a:lnSpc>
                  <a:defRPr/>
                </a:pPr>
                <a:endParaRPr kumimoji="0" lang="en-US" sz="240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mc:Choice>
        <mc:Fallback xmlns="">
          <p:sp>
            <p:nvSpPr>
              <p:cNvPr id="27" name="TextBox 26">
                <a:extLst>
                  <a:ext uri="{FF2B5EF4-FFF2-40B4-BE49-F238E27FC236}">
                    <a16:creationId xmlns:a16="http://schemas.microsoft.com/office/drawing/2014/main" id="{0B495410-4380-4613-B237-A36E4D8880B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5195" y="2232550"/>
                <a:ext cx="9559184" cy="4097725"/>
              </a:xfrm>
              <a:prstGeom prst="rect">
                <a:avLst/>
              </a:prstGeom>
              <a:blipFill>
                <a:blip r:embed="rId2"/>
                <a:stretch>
                  <a:fillRect l="-957" t="-1190" r="-102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9" name="Group 8">
            <a:extLst>
              <a:ext uri="{FF2B5EF4-FFF2-40B4-BE49-F238E27FC236}">
                <a16:creationId xmlns:a16="http://schemas.microsoft.com/office/drawing/2014/main" id="{69F2D6BC-962E-408B-8C00-E0D8686F4310}"/>
              </a:ext>
            </a:extLst>
          </p:cNvPr>
          <p:cNvGrpSpPr/>
          <p:nvPr/>
        </p:nvGrpSpPr>
        <p:grpSpPr>
          <a:xfrm>
            <a:off x="412062" y="182880"/>
            <a:ext cx="8244258" cy="1074349"/>
            <a:chOff x="469814" y="400853"/>
            <a:chExt cx="19588651" cy="982184"/>
          </a:xfrm>
        </p:grpSpPr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434962FD-F773-45B4-8F92-B54704324FD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alphaModFix amt="50000"/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colorTemperature colorTemp="9504"/>
                      </a14:imgEffect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9814" y="400853"/>
              <a:ext cx="19588651" cy="982184"/>
            </a:xfrm>
            <a:prstGeom prst="rect">
              <a:avLst/>
            </a:prstGeom>
          </p:spPr>
        </p:pic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7DC515D7-5795-4F9B-8E71-35D6C5056869}"/>
                </a:ext>
              </a:extLst>
            </p:cNvPr>
            <p:cNvSpPr txBox="1"/>
            <p:nvPr/>
          </p:nvSpPr>
          <p:spPr>
            <a:xfrm>
              <a:off x="1770273" y="734458"/>
              <a:ext cx="17745030" cy="42206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7. </a:t>
              </a:r>
              <a:r>
                <a:rPr kumimoji="0" lang="en-US" sz="24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Penerapan</a:t>
              </a:r>
              <a:r>
                <a: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 </a:t>
              </a:r>
              <a:r>
                <a:rPr kumimoji="0" lang="en-US" sz="24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Persamaan</a:t>
              </a:r>
              <a:r>
                <a: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 </a:t>
              </a:r>
              <a:r>
                <a:rPr kumimoji="0" lang="en-US" sz="24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dalam</a:t>
              </a:r>
              <a:r>
                <a: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 </a:t>
              </a:r>
              <a:r>
                <a:rPr kumimoji="0" lang="en-US" sz="24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Kehidupan</a:t>
              </a:r>
              <a:r>
                <a: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 </a:t>
              </a:r>
              <a:r>
                <a:rPr kumimoji="0" lang="en-US" sz="24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Sehari-hari</a:t>
              </a:r>
              <a:endPara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5211E8E3-4D0F-4A1D-AC67-B8FC636C5019}"/>
              </a:ext>
            </a:extLst>
          </p:cNvPr>
          <p:cNvGrpSpPr/>
          <p:nvPr/>
        </p:nvGrpSpPr>
        <p:grpSpPr>
          <a:xfrm>
            <a:off x="555195" y="1454183"/>
            <a:ext cx="1411934" cy="778367"/>
            <a:chOff x="740334" y="3043297"/>
            <a:chExt cx="1417043" cy="999041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00ADFF2A-EBCE-41D1-B31C-65101E41910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alphaModFix amt="50000"/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colorTemperature colorTemp="9504"/>
                      </a14:imgEffect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0334" y="3043297"/>
              <a:ext cx="1417043" cy="999041"/>
            </a:xfrm>
            <a:prstGeom prst="rect">
              <a:avLst/>
            </a:prstGeom>
          </p:spPr>
        </p:pic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196F980F-4844-423D-8082-35004332E960}"/>
                </a:ext>
              </a:extLst>
            </p:cNvPr>
            <p:cNvSpPr txBox="1"/>
            <p:nvPr/>
          </p:nvSpPr>
          <p:spPr>
            <a:xfrm>
              <a:off x="853077" y="3270438"/>
              <a:ext cx="1191556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Contoh: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63319373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7" name="TextBox 26">
                <a:extLst>
                  <a:ext uri="{FF2B5EF4-FFF2-40B4-BE49-F238E27FC236}">
                    <a16:creationId xmlns:a16="http://schemas.microsoft.com/office/drawing/2014/main" id="{0B495410-4380-4613-B237-A36E4D8880B8}"/>
                  </a:ext>
                </a:extLst>
              </p:cNvPr>
              <p:cNvSpPr txBox="1"/>
              <p:nvPr/>
            </p:nvSpPr>
            <p:spPr>
              <a:xfrm>
                <a:off x="402795" y="860950"/>
                <a:ext cx="9559184" cy="335906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lvl="0" algn="ctr">
                  <a:lnSpc>
                    <a:spcPct val="150000"/>
                  </a:lnSpc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     </m:t>
                      </m:r>
                      <m:r>
                        <a:rPr lang="en-US" sz="2400" i="1" smtClean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50</m:t>
                      </m:r>
                      <m:r>
                        <a:rPr lang="en-US" sz="2400" b="0" i="1" smtClean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US" sz="2400" i="1" smtClean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=2</m:t>
                      </m:r>
                      <m:r>
                        <a:rPr lang="en-US" sz="2400" b="0" i="1" smtClean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(15+</m:t>
                      </m:r>
                      <m:r>
                        <a:rPr lang="en-US" sz="2400" b="0" i="1" smtClean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sz="2400" b="0" i="1" smtClean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n-US" sz="2400" dirty="0">
                  <a:solidFill>
                    <a:prstClr val="black"/>
                  </a:solidFill>
                </a:endParaRPr>
              </a:p>
              <a:p>
                <a:pPr algn="ctr">
                  <a:lnSpc>
                    <a:spcPct val="150000"/>
                  </a:lnSpc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50</m:t>
                      </m:r>
                      <m:r>
                        <a:rPr lang="en-US" sz="2400" b="0" i="1" smtClean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  </m:t>
                      </m:r>
                      <m:r>
                        <a:rPr lang="en-US" sz="24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2400" b="0" i="1" smtClean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30</m:t>
                      </m:r>
                      <m:r>
                        <a:rPr lang="en-US" sz="24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US" sz="2400" b="0" i="1" smtClean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2</m:t>
                      </m:r>
                      <m:r>
                        <a:rPr lang="en-US" sz="24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</m:oMath>
                  </m:oMathPara>
                </a14:m>
                <a:endParaRPr lang="en-US" sz="2400" dirty="0">
                  <a:solidFill>
                    <a:prstClr val="black"/>
                  </a:solidFill>
                </a:endParaRPr>
              </a:p>
              <a:p>
                <a:pPr algn="ctr">
                  <a:lnSpc>
                    <a:spcPct val="150000"/>
                  </a:lnSpc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50</m:t>
                      </m:r>
                      <m:r>
                        <a:rPr lang="en-US" sz="2400" b="0" i="1" smtClean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−30   </m:t>
                      </m:r>
                      <m:r>
                        <a:rPr lang="en-US" sz="24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=30</m:t>
                      </m:r>
                      <m:r>
                        <a:rPr lang="en-US" sz="2400" b="0" i="1" smtClean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−30</m:t>
                      </m:r>
                      <m:r>
                        <a:rPr lang="en-US" sz="24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+2</m:t>
                      </m:r>
                      <m:r>
                        <a:rPr lang="en-US" sz="24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</m:oMath>
                  </m:oMathPara>
                </a14:m>
                <a:endParaRPr lang="en-US" sz="2400" i="1" dirty="0">
                  <a:solidFill>
                    <a:prstClr val="black"/>
                  </a:solidFill>
                  <a:latin typeface="Cambria Math" panose="02040503050406030204" pitchFamily="18" charset="0"/>
                </a:endParaRPr>
              </a:p>
              <a:p>
                <a:pPr algn="ctr">
                  <a:lnSpc>
                    <a:spcPct val="150000"/>
                  </a:lnSpc>
                  <a:defRPr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400" b="0" i="1" smtClean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                                                           </m:t>
                      </m:r>
                      <m:r>
                        <a:rPr lang="en-US" sz="2400" i="1" smtClean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2</m:t>
                      </m:r>
                      <m:r>
                        <a:rPr lang="en-US" sz="2400" b="0" i="1" smtClean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0</m:t>
                      </m:r>
                      <m:r>
                        <a:rPr lang="en-US" sz="24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2400" b="0" i="1" smtClean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2</m:t>
                      </m:r>
                      <m:r>
                        <a:rPr lang="en-US" sz="24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</m:oMath>
                  </m:oMathPara>
                </a14:m>
                <a:endParaRPr lang="en-US" sz="2400" i="1" dirty="0">
                  <a:solidFill>
                    <a:prstClr val="black"/>
                  </a:solidFill>
                  <a:latin typeface="Cambria Math" panose="02040503050406030204" pitchFamily="18" charset="0"/>
                </a:endParaRPr>
              </a:p>
              <a:p>
                <a:pPr algn="ctr">
                  <a:lnSpc>
                    <a:spcPct val="150000"/>
                  </a:lnSpc>
                  <a:defRPr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400" b="0" i="1" smtClean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                                                           10</m:t>
                      </m:r>
                      <m:r>
                        <a:rPr lang="en-US" sz="24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24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</m:oMath>
                  </m:oMathPara>
                </a14:m>
                <a:endParaRPr lang="en-US" sz="2400" dirty="0">
                  <a:solidFill>
                    <a:prstClr val="black"/>
                  </a:solidFill>
                </a:endParaRPr>
              </a:p>
              <a:p>
                <a:pPr lvl="0" algn="just">
                  <a:lnSpc>
                    <a:spcPct val="150000"/>
                  </a:lnSpc>
                  <a:defRPr/>
                </a:pPr>
                <a:r>
                  <a:rPr kumimoji="0" lang="en-US" sz="240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Jadi</a:t>
                </a:r>
                <a:r>
                  <a:rPr kumimoji="0" lang="en-US" sz="240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, </a:t>
                </a:r>
                <a:r>
                  <a:rPr kumimoji="0" lang="en-US" sz="240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lebar</a:t>
                </a:r>
                <a:r>
                  <a:rPr kumimoji="0" lang="en-US" sz="240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</a:t>
                </a:r>
                <a:r>
                  <a:rPr kumimoji="0" lang="en-US" sz="240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layar</a:t>
                </a:r>
                <a:r>
                  <a:rPr kumimoji="0" lang="en-US" sz="240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</a:t>
                </a:r>
                <a:r>
                  <a:rPr kumimoji="0" lang="en-US" sz="240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ponsel</a:t>
                </a:r>
                <a:r>
                  <a:rPr kumimoji="0" lang="en-US" sz="240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</a:t>
                </a:r>
                <a:r>
                  <a:rPr kumimoji="0" lang="en-US" sz="240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tersebut</a:t>
                </a:r>
                <a:r>
                  <a:rPr kumimoji="0" lang="en-US" sz="240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</a:t>
                </a:r>
                <a:r>
                  <a:rPr kumimoji="0" lang="en-US" sz="240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adalaj</a:t>
                </a:r>
                <a:r>
                  <a:rPr kumimoji="0" lang="en-US" sz="240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10 cm.</a:t>
                </a:r>
              </a:p>
            </p:txBody>
          </p:sp>
        </mc:Choice>
        <mc:Fallback xmlns="">
          <p:sp>
            <p:nvSpPr>
              <p:cNvPr id="27" name="TextBox 26">
                <a:extLst>
                  <a:ext uri="{FF2B5EF4-FFF2-40B4-BE49-F238E27FC236}">
                    <a16:creationId xmlns:a16="http://schemas.microsoft.com/office/drawing/2014/main" id="{0B495410-4380-4613-B237-A36E4D8880B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2795" y="860950"/>
                <a:ext cx="9559184" cy="3359061"/>
              </a:xfrm>
              <a:prstGeom prst="rect">
                <a:avLst/>
              </a:prstGeom>
              <a:blipFill>
                <a:blip r:embed="rId2"/>
                <a:stretch>
                  <a:fillRect l="-957" b="-326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09218134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7" name="TextBox 26">
                <a:extLst>
                  <a:ext uri="{FF2B5EF4-FFF2-40B4-BE49-F238E27FC236}">
                    <a16:creationId xmlns:a16="http://schemas.microsoft.com/office/drawing/2014/main" id="{0B495410-4380-4613-B237-A36E4D8880B8}"/>
                  </a:ext>
                </a:extLst>
              </p:cNvPr>
              <p:cNvSpPr txBox="1"/>
              <p:nvPr/>
            </p:nvSpPr>
            <p:spPr>
              <a:xfrm>
                <a:off x="1282471" y="2532794"/>
                <a:ext cx="9584583" cy="58907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lvl="0" algn="just">
                  <a:lnSpc>
                    <a:spcPct val="150000"/>
                  </a:lnSpc>
                  <a:defRPr/>
                </a:pPr>
                <a:r>
                  <a:rPr lang="en-US" sz="2400" dirty="0" err="1">
                    <a:solidFill>
                      <a:prstClr val="black"/>
                    </a:solidFill>
                    <a:latin typeface="Calibri" panose="020F0502020204030204"/>
                  </a:rPr>
                  <a:t>Tanda</a:t>
                </a:r>
                <a:r>
                  <a:rPr lang="en-US" sz="2400" dirty="0">
                    <a:solidFill>
                      <a:prstClr val="black"/>
                    </a:solidFill>
                    <a:latin typeface="Calibri" panose="020F0502020204030204"/>
                  </a:rPr>
                  <a:t> </a:t>
                </a:r>
                <a:r>
                  <a:rPr lang="en-US" sz="2400" dirty="0" err="1">
                    <a:solidFill>
                      <a:prstClr val="black"/>
                    </a:solidFill>
                    <a:latin typeface="Calibri" panose="020F0502020204030204"/>
                  </a:rPr>
                  <a:t>ketidaksamaan</a:t>
                </a:r>
                <a:r>
                  <a:rPr lang="en-US" sz="2400" dirty="0">
                    <a:solidFill>
                      <a:prstClr val="black"/>
                    </a:solidFill>
                    <a:latin typeface="Calibri" panose="020F0502020204030204"/>
                  </a:rPr>
                  <a:t> </a:t>
                </a:r>
                <a14:m>
                  <m:oMath xmlns:m="http://schemas.openxmlformats.org/officeDocument/2006/math">
                    <m:r>
                      <a:rPr lang="en-US" sz="2400" b="0" i="0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"</m:t>
                    </m:r>
                    <m:r>
                      <m:rPr>
                        <m:nor/>
                      </m:rPr>
                      <a:rPr lang="en-US" sz="2400" i="0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&lt;</m:t>
                    </m:r>
                    <m:r>
                      <m:rPr>
                        <m:nor/>
                      </m:rPr>
                      <a:rPr lang="en-US" sz="2400" b="0" i="0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"</m:t>
                    </m:r>
                    <m:r>
                      <a:rPr lang="en-US" sz="2400" b="0" i="1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,  "&gt;",  "≤",  "≥"</m:t>
                    </m:r>
                  </m:oMath>
                </a14:m>
                <a:r>
                  <a:rPr kumimoji="0" lang="en-US" sz="2400" b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.</a:t>
                </a:r>
              </a:p>
            </p:txBody>
          </p:sp>
        </mc:Choice>
        <mc:Fallback xmlns="">
          <p:sp>
            <p:nvSpPr>
              <p:cNvPr id="27" name="TextBox 26">
                <a:extLst>
                  <a:ext uri="{FF2B5EF4-FFF2-40B4-BE49-F238E27FC236}">
                    <a16:creationId xmlns:a16="http://schemas.microsoft.com/office/drawing/2014/main" id="{0B495410-4380-4613-B237-A36E4D8880B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82471" y="2532794"/>
                <a:ext cx="9584583" cy="589072"/>
              </a:xfrm>
              <a:prstGeom prst="rect">
                <a:avLst/>
              </a:prstGeom>
              <a:blipFill>
                <a:blip r:embed="rId2"/>
                <a:stretch>
                  <a:fillRect l="-954" b="-2268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24" name="Group 123">
            <a:extLst>
              <a:ext uri="{FF2B5EF4-FFF2-40B4-BE49-F238E27FC236}">
                <a16:creationId xmlns:a16="http://schemas.microsoft.com/office/drawing/2014/main" id="{049294D9-0D79-433E-809D-7F8A5E7653D7}"/>
              </a:ext>
            </a:extLst>
          </p:cNvPr>
          <p:cNvGrpSpPr/>
          <p:nvPr/>
        </p:nvGrpSpPr>
        <p:grpSpPr>
          <a:xfrm>
            <a:off x="437158" y="254769"/>
            <a:ext cx="10472371" cy="1282116"/>
            <a:chOff x="452487" y="-17537"/>
            <a:chExt cx="10472371" cy="1282116"/>
          </a:xfrm>
        </p:grpSpPr>
        <p:sp>
          <p:nvSpPr>
            <p:cNvPr id="125" name="Diagonal Stripe 124">
              <a:extLst>
                <a:ext uri="{FF2B5EF4-FFF2-40B4-BE49-F238E27FC236}">
                  <a16:creationId xmlns:a16="http://schemas.microsoft.com/office/drawing/2014/main" id="{1C4960EC-03E3-4C9A-BEB5-AA0E9CD4A843}"/>
                </a:ext>
              </a:extLst>
            </p:cNvPr>
            <p:cNvSpPr/>
            <p:nvPr/>
          </p:nvSpPr>
          <p:spPr>
            <a:xfrm>
              <a:off x="452487" y="171789"/>
              <a:ext cx="1055802" cy="1092790"/>
            </a:xfrm>
            <a:prstGeom prst="diagStripe">
              <a:avLst/>
            </a:prstGeom>
            <a:solidFill>
              <a:schemeClr val="accent6">
                <a:alpha val="50000"/>
              </a:schemeClr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  <p:grpSp>
          <p:nvGrpSpPr>
            <p:cNvPr id="126" name="Group 125">
              <a:extLst>
                <a:ext uri="{FF2B5EF4-FFF2-40B4-BE49-F238E27FC236}">
                  <a16:creationId xmlns:a16="http://schemas.microsoft.com/office/drawing/2014/main" id="{796A5E91-9B63-4258-8086-E0EAA8585955}"/>
                </a:ext>
              </a:extLst>
            </p:cNvPr>
            <p:cNvGrpSpPr/>
            <p:nvPr/>
          </p:nvGrpSpPr>
          <p:grpSpPr>
            <a:xfrm>
              <a:off x="452487" y="-17537"/>
              <a:ext cx="10472371" cy="954107"/>
              <a:chOff x="101324" y="317403"/>
              <a:chExt cx="10472371" cy="954107"/>
            </a:xfrm>
          </p:grpSpPr>
          <p:sp>
            <p:nvSpPr>
              <p:cNvPr id="127" name="TextBox 126">
                <a:extLst>
                  <a:ext uri="{FF2B5EF4-FFF2-40B4-BE49-F238E27FC236}">
                    <a16:creationId xmlns:a16="http://schemas.microsoft.com/office/drawing/2014/main" id="{8C4E6EB7-4607-4B36-8672-4B5082F751C0}"/>
                  </a:ext>
                </a:extLst>
              </p:cNvPr>
              <p:cNvSpPr txBox="1"/>
              <p:nvPr/>
            </p:nvSpPr>
            <p:spPr>
              <a:xfrm>
                <a:off x="946637" y="317403"/>
                <a:ext cx="9627058" cy="954107"/>
              </a:xfrm>
              <a:prstGeom prst="rect">
                <a:avLst/>
              </a:prstGeom>
              <a:solidFill>
                <a:schemeClr val="accent4">
                  <a:lumMod val="75000"/>
                </a:schemeClr>
              </a:solidFill>
              <a:scene3d>
                <a:camera prst="orthographicFront"/>
                <a:lightRig rig="threePt" dir="t"/>
              </a:scene3d>
              <a:sp3d>
                <a:bevelT w="114300" prst="artDeco"/>
              </a:sp3d>
            </p:spPr>
            <p:txBody>
              <a:bodyPr wrap="none" rtlCol="0">
                <a:spAutoFit/>
              </a:bodyPr>
              <a:lstStyle/>
              <a:p>
                <a:pPr algn="r"/>
                <a:r>
                  <a:rPr lang="en-US" sz="2800" dirty="0" err="1">
                    <a:solidFill>
                      <a:schemeClr val="bg1"/>
                    </a:solidFill>
                    <a:latin typeface="Arial Black" panose="020B0A04020102020204" pitchFamily="34" charset="0"/>
                  </a:rPr>
                  <a:t>Pengertin</a:t>
                </a:r>
                <a:r>
                  <a:rPr lang="en-US" sz="2800" dirty="0">
                    <a:solidFill>
                      <a:schemeClr val="bg1"/>
                    </a:solidFill>
                    <a:latin typeface="Arial Black" panose="020B0A04020102020204" pitchFamily="34" charset="0"/>
                  </a:rPr>
                  <a:t> </a:t>
                </a:r>
                <a:r>
                  <a:rPr lang="en-US" sz="2800" dirty="0" err="1">
                    <a:solidFill>
                      <a:schemeClr val="bg1"/>
                    </a:solidFill>
                    <a:latin typeface="Arial Black" panose="020B0A04020102020204" pitchFamily="34" charset="0"/>
                  </a:rPr>
                  <a:t>Pertidaksamaan</a:t>
                </a:r>
                <a:r>
                  <a:rPr lang="en-US" sz="2800" dirty="0">
                    <a:solidFill>
                      <a:schemeClr val="bg1"/>
                    </a:solidFill>
                    <a:latin typeface="Arial Black" panose="020B0A04020102020204" pitchFamily="34" charset="0"/>
                  </a:rPr>
                  <a:t> Linear Satu </a:t>
                </a:r>
                <a:r>
                  <a:rPr lang="en-US" sz="2800" dirty="0" err="1">
                    <a:solidFill>
                      <a:schemeClr val="bg1"/>
                    </a:solidFill>
                    <a:latin typeface="Arial Black" panose="020B0A04020102020204" pitchFamily="34" charset="0"/>
                  </a:rPr>
                  <a:t>Variabel</a:t>
                </a:r>
                <a:r>
                  <a:rPr lang="en-US" sz="2800" dirty="0">
                    <a:solidFill>
                      <a:schemeClr val="bg1"/>
                    </a:solidFill>
                    <a:latin typeface="Arial Black" panose="020B0A04020102020204" pitchFamily="34" charset="0"/>
                  </a:rPr>
                  <a:t> </a:t>
                </a:r>
              </a:p>
              <a:p>
                <a:r>
                  <a:rPr lang="en-US" sz="2800" dirty="0">
                    <a:solidFill>
                      <a:schemeClr val="bg1"/>
                    </a:solidFill>
                    <a:latin typeface="Arial Black" panose="020B0A04020102020204" pitchFamily="34" charset="0"/>
                  </a:rPr>
                  <a:t>(</a:t>
                </a:r>
                <a:r>
                  <a:rPr lang="en-US" sz="2800" dirty="0" err="1">
                    <a:solidFill>
                      <a:schemeClr val="bg1"/>
                    </a:solidFill>
                    <a:latin typeface="Arial Black" panose="020B0A04020102020204" pitchFamily="34" charset="0"/>
                  </a:rPr>
                  <a:t>PtLSV</a:t>
                </a:r>
                <a:r>
                  <a:rPr lang="en-US" sz="2800" dirty="0">
                    <a:solidFill>
                      <a:schemeClr val="bg1"/>
                    </a:solidFill>
                    <a:latin typeface="Arial Black" panose="020B0A04020102020204" pitchFamily="34" charset="0"/>
                  </a:rPr>
                  <a:t>)</a:t>
                </a:r>
              </a:p>
            </p:txBody>
          </p:sp>
          <p:sp>
            <p:nvSpPr>
              <p:cNvPr id="128" name="Flowchart: Delay 127">
                <a:extLst>
                  <a:ext uri="{FF2B5EF4-FFF2-40B4-BE49-F238E27FC236}">
                    <a16:creationId xmlns:a16="http://schemas.microsoft.com/office/drawing/2014/main" id="{8B161D82-2F04-42B4-9476-39A60E15B1BB}"/>
                  </a:ext>
                </a:extLst>
              </p:cNvPr>
              <p:cNvSpPr/>
              <p:nvPr/>
            </p:nvSpPr>
            <p:spPr>
              <a:xfrm>
                <a:off x="101324" y="334940"/>
                <a:ext cx="886119" cy="697584"/>
              </a:xfrm>
              <a:prstGeom prst="flowChartDelay">
                <a:avLst/>
              </a:prstGeom>
              <a:scene3d>
                <a:camera prst="orthographicFront"/>
                <a:lightRig rig="threePt" dir="t"/>
              </a:scene3d>
              <a:sp3d>
                <a:bevelT prst="convex"/>
              </a:sp3d>
            </p:spPr>
            <p:style>
              <a:lnRef idx="2">
                <a:schemeClr val="accent2">
                  <a:shade val="50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5400" dirty="0">
                    <a:latin typeface="Arial Black" panose="020B0A04020102020204" pitchFamily="34" charset="0"/>
                    <a:cs typeface="Arial" panose="020B0604020202020204" pitchFamily="34" charset="0"/>
                  </a:rPr>
                  <a:t>D</a:t>
                </a:r>
              </a:p>
            </p:txBody>
          </p:sp>
        </p:grpSp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2DE167FB-1522-484F-9387-82278313A552}"/>
              </a:ext>
            </a:extLst>
          </p:cNvPr>
          <p:cNvGrpSpPr/>
          <p:nvPr/>
        </p:nvGrpSpPr>
        <p:grpSpPr>
          <a:xfrm>
            <a:off x="880217" y="1473043"/>
            <a:ext cx="4372775" cy="954107"/>
            <a:chOff x="469814" y="259078"/>
            <a:chExt cx="16782741" cy="871030"/>
          </a:xfrm>
        </p:grpSpPr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C8EDD33B-7111-4C0A-9D02-151532A7BBF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alphaModFix amt="50000"/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colorTemperature colorTemp="9504"/>
                      </a14:imgEffect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9814" y="259078"/>
              <a:ext cx="16782741" cy="871030"/>
            </a:xfrm>
            <a:prstGeom prst="rect">
              <a:avLst/>
            </a:prstGeom>
          </p:spPr>
        </p:pic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4CD6412C-9433-46C2-8589-7F5898571AF4}"/>
                </a:ext>
              </a:extLst>
            </p:cNvPr>
            <p:cNvSpPr txBox="1"/>
            <p:nvPr/>
          </p:nvSpPr>
          <p:spPr>
            <a:xfrm>
              <a:off x="1342554" y="504316"/>
              <a:ext cx="15910000" cy="42206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400" b="1" dirty="0">
                  <a:solidFill>
                    <a:prstClr val="black"/>
                  </a:solidFill>
                  <a:latin typeface="Calibri" panose="020F0502020204030204"/>
                </a:rPr>
                <a:t>1</a:t>
              </a:r>
              <a:r>
                <a: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. </a:t>
              </a:r>
              <a:r>
                <a:rPr kumimoji="0" lang="en-US" sz="24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Pengertian</a:t>
              </a:r>
              <a:r>
                <a: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 </a:t>
              </a:r>
              <a:r>
                <a:rPr kumimoji="0" lang="en-US" sz="24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Ketidaksamaan</a:t>
              </a:r>
              <a:endPara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B49C863B-81BF-48D9-9CED-AD8CE748210E}"/>
              </a:ext>
            </a:extLst>
          </p:cNvPr>
          <p:cNvGrpSpPr/>
          <p:nvPr/>
        </p:nvGrpSpPr>
        <p:grpSpPr>
          <a:xfrm>
            <a:off x="656988" y="3333154"/>
            <a:ext cx="8593050" cy="954107"/>
            <a:chOff x="469814" y="259078"/>
            <a:chExt cx="17655481" cy="871030"/>
          </a:xfrm>
        </p:grpSpPr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D572ABC7-2758-41F7-9D30-76C8FB47AD7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alphaModFix amt="50000"/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colorTemperature colorTemp="9504"/>
                      </a14:imgEffect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9814" y="259078"/>
              <a:ext cx="17655481" cy="871030"/>
            </a:xfrm>
            <a:prstGeom prst="rect">
              <a:avLst/>
            </a:prstGeom>
          </p:spPr>
        </p:pic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1CAB7DCF-51BB-4204-B2D1-ABB3295C41E3}"/>
                </a:ext>
              </a:extLst>
            </p:cNvPr>
            <p:cNvSpPr txBox="1"/>
            <p:nvPr/>
          </p:nvSpPr>
          <p:spPr>
            <a:xfrm>
              <a:off x="1342554" y="504316"/>
              <a:ext cx="15910000" cy="42146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2. </a:t>
              </a:r>
              <a:r>
                <a:rPr kumimoji="0" lang="en-US" sz="24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Pengertian</a:t>
              </a:r>
              <a:r>
                <a: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 </a:t>
              </a:r>
              <a:r>
                <a:rPr kumimoji="0" lang="en-US" sz="24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Pertidaksamaan</a:t>
              </a:r>
              <a:r>
                <a: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 Linear Satu </a:t>
              </a:r>
              <a:r>
                <a:rPr kumimoji="0" lang="en-US" sz="24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Variabel</a:t>
              </a:r>
              <a:r>
                <a: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 (</a:t>
              </a:r>
              <a:r>
                <a:rPr kumimoji="0" lang="en-US" sz="24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PtLSV</a:t>
              </a:r>
              <a:r>
                <a: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)</a:t>
              </a: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B2EB60AF-8C7B-4EA3-A9DB-9C4B50695DE2}"/>
                  </a:ext>
                </a:extLst>
              </p:cNvPr>
              <p:cNvSpPr txBox="1"/>
              <p:nvPr/>
            </p:nvSpPr>
            <p:spPr>
              <a:xfrm>
                <a:off x="1323278" y="4287261"/>
                <a:ext cx="10211734" cy="114210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lvl="0" algn="just">
                  <a:lnSpc>
                    <a:spcPct val="150000"/>
                  </a:lnSpc>
                  <a:defRPr/>
                </a:pPr>
                <a:r>
                  <a:rPr lang="en-US" sz="2400" dirty="0">
                    <a:solidFill>
                      <a:prstClr val="black"/>
                    </a:solidFill>
                    <a:latin typeface="Calibri" panose="020F0502020204030204"/>
                  </a:rPr>
                  <a:t>Pertidaksamaan linear </a:t>
                </a:r>
                <a:r>
                  <a:rPr lang="en-US" sz="2400" dirty="0" err="1">
                    <a:solidFill>
                      <a:prstClr val="black"/>
                    </a:solidFill>
                    <a:latin typeface="Calibri" panose="020F0502020204030204"/>
                  </a:rPr>
                  <a:t>satu</a:t>
                </a:r>
                <a:r>
                  <a:rPr lang="en-US" sz="2400" dirty="0">
                    <a:solidFill>
                      <a:prstClr val="black"/>
                    </a:solidFill>
                    <a:latin typeface="Calibri" panose="020F0502020204030204"/>
                  </a:rPr>
                  <a:t> </a:t>
                </a:r>
                <a:r>
                  <a:rPr lang="en-US" sz="2400" dirty="0" err="1">
                    <a:solidFill>
                      <a:prstClr val="black"/>
                    </a:solidFill>
                    <a:latin typeface="Calibri" panose="020F0502020204030204"/>
                  </a:rPr>
                  <a:t>variabel</a:t>
                </a:r>
                <a:r>
                  <a:rPr lang="en-US" sz="2400" dirty="0">
                    <a:solidFill>
                      <a:prstClr val="black"/>
                    </a:solidFill>
                    <a:latin typeface="Calibri" panose="020F0502020204030204"/>
                  </a:rPr>
                  <a:t> </a:t>
                </a:r>
                <a:r>
                  <a:rPr lang="en-US" sz="2400" dirty="0" err="1">
                    <a:solidFill>
                      <a:prstClr val="black"/>
                    </a:solidFill>
                    <a:latin typeface="Calibri" panose="020F0502020204030204"/>
                  </a:rPr>
                  <a:t>merupakan</a:t>
                </a:r>
                <a:r>
                  <a:rPr lang="en-US" sz="2400" dirty="0">
                    <a:solidFill>
                      <a:prstClr val="black"/>
                    </a:solidFill>
                    <a:latin typeface="Calibri" panose="020F0502020204030204"/>
                  </a:rPr>
                  <a:t> </a:t>
                </a:r>
                <a:r>
                  <a:rPr lang="en-US" sz="2400" dirty="0" err="1">
                    <a:solidFill>
                      <a:prstClr val="black"/>
                    </a:solidFill>
                    <a:latin typeface="Calibri" panose="020F0502020204030204"/>
                  </a:rPr>
                  <a:t>kalimat</a:t>
                </a:r>
                <a:r>
                  <a:rPr lang="en-US" sz="2400" dirty="0">
                    <a:solidFill>
                      <a:prstClr val="black"/>
                    </a:solidFill>
                    <a:latin typeface="Calibri" panose="020F0502020204030204"/>
                  </a:rPr>
                  <a:t> </a:t>
                </a:r>
                <a:r>
                  <a:rPr lang="en-US" sz="2400" dirty="0" err="1">
                    <a:solidFill>
                      <a:prstClr val="black"/>
                    </a:solidFill>
                    <a:latin typeface="Calibri" panose="020F0502020204030204"/>
                  </a:rPr>
                  <a:t>terbuka</a:t>
                </a:r>
                <a:r>
                  <a:rPr lang="en-US" sz="2400" dirty="0">
                    <a:solidFill>
                      <a:prstClr val="black"/>
                    </a:solidFill>
                    <a:latin typeface="Calibri" panose="020F0502020204030204"/>
                  </a:rPr>
                  <a:t> </a:t>
                </a:r>
                <a:r>
                  <a:rPr lang="en-US" sz="2400" dirty="0" err="1">
                    <a:solidFill>
                      <a:prstClr val="black"/>
                    </a:solidFill>
                    <a:latin typeface="Calibri" panose="020F0502020204030204"/>
                  </a:rPr>
                  <a:t>dengan</a:t>
                </a:r>
                <a:r>
                  <a:rPr lang="en-US" sz="2400" dirty="0">
                    <a:solidFill>
                      <a:prstClr val="black"/>
                    </a:solidFill>
                    <a:latin typeface="Calibri" panose="020F0502020204030204"/>
                  </a:rPr>
                  <a:t> </a:t>
                </a:r>
                <a:r>
                  <a:rPr lang="en-US" sz="2400" dirty="0" err="1">
                    <a:solidFill>
                      <a:prstClr val="black"/>
                    </a:solidFill>
                    <a:latin typeface="Calibri" panose="020F0502020204030204"/>
                  </a:rPr>
                  <a:t>satu</a:t>
                </a:r>
                <a:r>
                  <a:rPr lang="en-US" sz="2400" dirty="0">
                    <a:solidFill>
                      <a:prstClr val="black"/>
                    </a:solidFill>
                    <a:latin typeface="Calibri" panose="020F0502020204030204"/>
                  </a:rPr>
                  <a:t> </a:t>
                </a:r>
                <a:r>
                  <a:rPr lang="en-US" sz="2400" dirty="0" err="1">
                    <a:solidFill>
                      <a:prstClr val="black"/>
                    </a:solidFill>
                    <a:latin typeface="Calibri" panose="020F0502020204030204"/>
                  </a:rPr>
                  <a:t>variabel</a:t>
                </a:r>
                <a:r>
                  <a:rPr lang="en-US" sz="2400" dirty="0">
                    <a:solidFill>
                      <a:prstClr val="black"/>
                    </a:solidFill>
                    <a:latin typeface="Calibri" panose="020F0502020204030204"/>
                  </a:rPr>
                  <a:t> </a:t>
                </a:r>
                <a:r>
                  <a:rPr lang="en-US" sz="2400" dirty="0" err="1">
                    <a:solidFill>
                      <a:prstClr val="black"/>
                    </a:solidFill>
                    <a:latin typeface="Calibri" panose="020F0502020204030204"/>
                  </a:rPr>
                  <a:t>berpangkat</a:t>
                </a:r>
                <a:r>
                  <a:rPr lang="en-US" sz="2400" dirty="0">
                    <a:solidFill>
                      <a:prstClr val="black"/>
                    </a:solidFill>
                    <a:latin typeface="Calibri" panose="020F0502020204030204"/>
                  </a:rPr>
                  <a:t> </a:t>
                </a:r>
                <a:r>
                  <a:rPr lang="en-US" sz="2400" dirty="0" err="1">
                    <a:solidFill>
                      <a:prstClr val="black"/>
                    </a:solidFill>
                    <a:latin typeface="Calibri" panose="020F0502020204030204"/>
                  </a:rPr>
                  <a:t>satu</a:t>
                </a:r>
                <a:r>
                  <a:rPr lang="en-US" sz="2400" dirty="0">
                    <a:solidFill>
                      <a:prstClr val="black"/>
                    </a:solidFill>
                    <a:latin typeface="Calibri" panose="020F0502020204030204"/>
                  </a:rPr>
                  <a:t> yang </a:t>
                </a:r>
                <a:r>
                  <a:rPr lang="en-US" sz="2400" dirty="0" err="1">
                    <a:solidFill>
                      <a:prstClr val="black"/>
                    </a:solidFill>
                    <a:latin typeface="Calibri" panose="020F0502020204030204"/>
                  </a:rPr>
                  <a:t>memiliki</a:t>
                </a:r>
                <a:r>
                  <a:rPr lang="en-US" sz="2400" dirty="0">
                    <a:solidFill>
                      <a:prstClr val="black"/>
                    </a:solidFill>
                    <a:latin typeface="Calibri" panose="020F0502020204030204"/>
                  </a:rPr>
                  <a:t> </a:t>
                </a:r>
                <a:r>
                  <a:rPr lang="en-US" sz="2400" dirty="0" err="1">
                    <a:solidFill>
                      <a:prstClr val="black"/>
                    </a:solidFill>
                    <a:latin typeface="Calibri" panose="020F0502020204030204"/>
                  </a:rPr>
                  <a:t>hubungan</a:t>
                </a:r>
                <a:r>
                  <a:rPr lang="en-US" sz="2400" dirty="0">
                    <a:solidFill>
                      <a:prstClr val="black"/>
                    </a:solidFill>
                    <a:latin typeface="Calibri" panose="020F0502020204030204"/>
                  </a:rPr>
                  <a:t> </a:t>
                </a:r>
                <a14:m>
                  <m:oMath xmlns:m="http://schemas.openxmlformats.org/officeDocument/2006/math">
                    <m:r>
                      <a:rPr lang="en-US" sz="2400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"</m:t>
                    </m:r>
                    <m:r>
                      <m:rPr>
                        <m:nor/>
                      </m:rPr>
                      <a:rPr lang="en-US" sz="2400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&lt;"</m:t>
                    </m:r>
                    <m:r>
                      <a:rPr lang="en-US" sz="24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,  "&gt;",  "≤",  "≥</m:t>
                    </m:r>
                    <m:r>
                      <a:rPr lang="en-US" sz="2400" b="0" i="1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"</m:t>
                    </m:r>
                  </m:oMath>
                </a14:m>
                <a:r>
                  <a:rPr lang="en-US" sz="2400" dirty="0">
                    <a:solidFill>
                      <a:prstClr val="black"/>
                    </a:solidFill>
                  </a:rPr>
                  <a:t>.</a:t>
                </a:r>
              </a:p>
            </p:txBody>
          </p:sp>
        </mc:Choice>
        <mc:Fallback xmlns=""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B2EB60AF-8C7B-4EA3-A9DB-9C4B50695DE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23278" y="4287261"/>
                <a:ext cx="10211734" cy="1142108"/>
              </a:xfrm>
              <a:prstGeom prst="rect">
                <a:avLst/>
              </a:prstGeom>
              <a:blipFill>
                <a:blip r:embed="rId5"/>
                <a:stretch>
                  <a:fillRect l="-896" r="-955" b="-1117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50659243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289" y="0"/>
            <a:ext cx="12177287" cy="6858000"/>
          </a:xfrm>
          <a:prstGeom prst="rect">
            <a:avLst/>
          </a:prstGeom>
        </p:spPr>
      </p:pic>
      <p:sp>
        <p:nvSpPr>
          <p:cNvPr id="10" name="タイトル 1"/>
          <p:cNvSpPr txBox="1">
            <a:spLocks/>
          </p:cNvSpPr>
          <p:nvPr/>
        </p:nvSpPr>
        <p:spPr>
          <a:xfrm>
            <a:off x="4694638" y="1592458"/>
            <a:ext cx="6765157" cy="625359"/>
          </a:xfrm>
          <a:prstGeom prst="rect">
            <a:avLst/>
          </a:prstGeom>
        </p:spPr>
        <p:txBody>
          <a:bodyPr lIns="91440" tIns="45720" rIns="91440" bIns="45720" anchor="b"/>
          <a:lstStyle>
            <a:lvl1pPr algn="ctr" defTabSz="914400" rtl="0" eaLnBrk="1" latinLnBrk="0" hangingPunct="1">
              <a:spcBef>
                <a:spcPct val="0"/>
              </a:spcBef>
              <a:buNone/>
              <a:defRPr sz="9600" kern="1200" spc="15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2176896">
              <a:defRPr/>
            </a:pPr>
            <a:r>
              <a:rPr kumimoji="1" lang="en-US" altLang="ja-JP" sz="4267" b="1" spc="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Arial" pitchFamily="34" charset="0"/>
                <a:ea typeface="ＭＳ Ｐゴシック" panose="020B0600070205080204" pitchFamily="34" charset="-128"/>
                <a:cs typeface="Arial" pitchFamily="34" charset="0"/>
              </a:rPr>
              <a:t>BAB 3</a:t>
            </a:r>
            <a:endParaRPr kumimoji="1" lang="ja-JP" altLang="en-US" sz="4267" b="1" spc="0" dirty="0">
              <a:solidFill>
                <a:prstClr val="black">
                  <a:lumMod val="65000"/>
                  <a:lumOff val="35000"/>
                </a:prstClr>
              </a:solidFill>
              <a:latin typeface="Arial" pitchFamily="34" charset="0"/>
              <a:ea typeface="ＭＳ Ｐゴシック" panose="020B0600070205080204" pitchFamily="34" charset="-128"/>
              <a:cs typeface="Arial" pitchFamily="34" charset="0"/>
            </a:endParaRPr>
          </a:p>
        </p:txBody>
      </p:sp>
      <p:sp>
        <p:nvSpPr>
          <p:cNvPr id="13" name="Cube 12"/>
          <p:cNvSpPr/>
          <p:nvPr/>
        </p:nvSpPr>
        <p:spPr>
          <a:xfrm>
            <a:off x="1668733" y="1193801"/>
            <a:ext cx="3025905" cy="3962400"/>
          </a:xfrm>
          <a:prstGeom prst="cube">
            <a:avLst>
              <a:gd name="adj" fmla="val 3711"/>
            </a:avLst>
          </a:prstGeom>
          <a:gradFill flip="none" rotWithShape="1">
            <a:gsLst>
              <a:gs pos="0">
                <a:schemeClr val="bg1">
                  <a:lumMod val="75000"/>
                  <a:shade val="30000"/>
                  <a:satMod val="115000"/>
                </a:schemeClr>
              </a:gs>
              <a:gs pos="50000">
                <a:schemeClr val="bg1">
                  <a:lumMod val="75000"/>
                  <a:shade val="67500"/>
                  <a:satMod val="115000"/>
                </a:schemeClr>
              </a:gs>
              <a:gs pos="100000">
                <a:schemeClr val="bg1">
                  <a:lumMod val="75000"/>
                  <a:shade val="100000"/>
                  <a:satMod val="115000"/>
                </a:schemeClr>
              </a:gs>
            </a:gsLst>
            <a:lin ang="0" scaled="1"/>
            <a:tileRect/>
          </a:gra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en-US" sz="2400" dirty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15" name="テキスト プレースホルダー 11"/>
          <p:cNvSpPr txBox="1">
            <a:spLocks/>
          </p:cNvSpPr>
          <p:nvPr/>
        </p:nvSpPr>
        <p:spPr>
          <a:xfrm>
            <a:off x="4876801" y="2502330"/>
            <a:ext cx="5994367" cy="957620"/>
          </a:xfrm>
          <a:prstGeom prst="rect">
            <a:avLst/>
          </a:prstGeom>
        </p:spPr>
        <p:txBody>
          <a:bodyPr anchor="t">
            <a:noAutofit/>
          </a:bodyPr>
          <a:lstStyle>
            <a:lvl1pPr marL="342900" indent="-342900" algn="ctr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4000" kern="1200" spc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defTabSz="1219170">
              <a:buNone/>
            </a:pPr>
            <a:r>
              <a:rPr lang="en-US" sz="2800" b="1" dirty="0" smtClean="0">
                <a:solidFill>
                  <a:srgbClr val="F05120"/>
                </a:solidFill>
                <a:latin typeface="Calibri"/>
                <a:cs typeface="Arial" pitchFamily="34" charset="0"/>
              </a:rPr>
              <a:t>PERSAMAAN DAN PERTIDAKSAMAAN LINEAR SATU VARIABEL</a:t>
            </a:r>
            <a:endParaRPr lang="en-US" sz="2800" b="1" dirty="0">
              <a:solidFill>
                <a:srgbClr val="F05120"/>
              </a:solidFill>
              <a:latin typeface="Calibri"/>
              <a:cs typeface="Arial" pitchFamily="34" charset="0"/>
            </a:endParaRPr>
          </a:p>
        </p:txBody>
      </p:sp>
      <p:cxnSp>
        <p:nvCxnSpPr>
          <p:cNvPr id="14" name="直線コネクタ 9">
            <a:extLst>
              <a:ext uri="{FF2B5EF4-FFF2-40B4-BE49-F238E27FC236}">
                <a16:creationId xmlns:a16="http://schemas.microsoft.com/office/drawing/2014/main" id="{17822166-6F12-4DE0-BE14-57F8FF43770C}"/>
              </a:ext>
            </a:extLst>
          </p:cNvPr>
          <p:cNvCxnSpPr>
            <a:cxnSpLocks/>
          </p:cNvCxnSpPr>
          <p:nvPr/>
        </p:nvCxnSpPr>
        <p:spPr>
          <a:xfrm>
            <a:off x="5153835" y="3623802"/>
            <a:ext cx="5846957" cy="0"/>
          </a:xfrm>
          <a:prstGeom prst="line">
            <a:avLst/>
          </a:prstGeom>
          <a:noFill/>
          <a:ln w="95250" cap="flat" cmpd="tri" algn="ctr">
            <a:solidFill>
              <a:srgbClr val="FF0000">
                <a:alpha val="62000"/>
              </a:srgbClr>
            </a:solidFill>
            <a:prstDash val="solid"/>
            <a:headEnd type="diamond" w="med" len="med"/>
            <a:tailEnd type="diamond" w="med" len="med"/>
          </a:ln>
          <a:effectLst/>
        </p:spPr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6E8C3D7D-63BE-40AF-B6F3-6585D154A996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8733" y="1303866"/>
            <a:ext cx="2911734" cy="38523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00717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withEffect">
                                  <p:stCondLst>
                                    <p:cond delay="5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600"/>
                            </p:stCondLst>
                            <p:childTnLst>
                              <p:par>
                                <p:cTn id="14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4" name="Group 123">
            <a:extLst>
              <a:ext uri="{FF2B5EF4-FFF2-40B4-BE49-F238E27FC236}">
                <a16:creationId xmlns:a16="http://schemas.microsoft.com/office/drawing/2014/main" id="{049294D9-0D79-433E-809D-7F8A5E7653D7}"/>
              </a:ext>
            </a:extLst>
          </p:cNvPr>
          <p:cNvGrpSpPr/>
          <p:nvPr/>
        </p:nvGrpSpPr>
        <p:grpSpPr>
          <a:xfrm>
            <a:off x="360958" y="545660"/>
            <a:ext cx="11189857" cy="1315075"/>
            <a:chOff x="452487" y="-50496"/>
            <a:chExt cx="11189857" cy="1315075"/>
          </a:xfrm>
        </p:grpSpPr>
        <p:sp>
          <p:nvSpPr>
            <p:cNvPr id="125" name="Diagonal Stripe 124">
              <a:extLst>
                <a:ext uri="{FF2B5EF4-FFF2-40B4-BE49-F238E27FC236}">
                  <a16:creationId xmlns:a16="http://schemas.microsoft.com/office/drawing/2014/main" id="{1C4960EC-03E3-4C9A-BEB5-AA0E9CD4A843}"/>
                </a:ext>
              </a:extLst>
            </p:cNvPr>
            <p:cNvSpPr/>
            <p:nvPr/>
          </p:nvSpPr>
          <p:spPr>
            <a:xfrm>
              <a:off x="452487" y="171789"/>
              <a:ext cx="1055802" cy="1092790"/>
            </a:xfrm>
            <a:prstGeom prst="diagStripe">
              <a:avLst/>
            </a:prstGeom>
            <a:solidFill>
              <a:schemeClr val="accent6">
                <a:alpha val="50000"/>
              </a:schemeClr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  <p:grpSp>
          <p:nvGrpSpPr>
            <p:cNvPr id="126" name="Group 125">
              <a:extLst>
                <a:ext uri="{FF2B5EF4-FFF2-40B4-BE49-F238E27FC236}">
                  <a16:creationId xmlns:a16="http://schemas.microsoft.com/office/drawing/2014/main" id="{796A5E91-9B63-4258-8086-E0EAA8585955}"/>
                </a:ext>
              </a:extLst>
            </p:cNvPr>
            <p:cNvGrpSpPr/>
            <p:nvPr/>
          </p:nvGrpSpPr>
          <p:grpSpPr>
            <a:xfrm>
              <a:off x="452487" y="-50496"/>
              <a:ext cx="11189857" cy="954107"/>
              <a:chOff x="101324" y="284444"/>
              <a:chExt cx="11189857" cy="954107"/>
            </a:xfrm>
          </p:grpSpPr>
          <p:sp>
            <p:nvSpPr>
              <p:cNvPr id="127" name="TextBox 126">
                <a:extLst>
                  <a:ext uri="{FF2B5EF4-FFF2-40B4-BE49-F238E27FC236}">
                    <a16:creationId xmlns:a16="http://schemas.microsoft.com/office/drawing/2014/main" id="{8C4E6EB7-4607-4B36-8672-4B5082F751C0}"/>
                  </a:ext>
                </a:extLst>
              </p:cNvPr>
              <p:cNvSpPr txBox="1"/>
              <p:nvPr/>
            </p:nvSpPr>
            <p:spPr>
              <a:xfrm>
                <a:off x="968420" y="284444"/>
                <a:ext cx="10322761" cy="954107"/>
              </a:xfrm>
              <a:prstGeom prst="rect">
                <a:avLst/>
              </a:prstGeom>
              <a:solidFill>
                <a:schemeClr val="accent4">
                  <a:lumMod val="75000"/>
                </a:schemeClr>
              </a:solidFill>
              <a:scene3d>
                <a:camera prst="orthographicFront"/>
                <a:lightRig rig="threePt" dir="t"/>
              </a:scene3d>
              <a:sp3d>
                <a:bevelT w="114300" prst="artDeco"/>
              </a:sp3d>
            </p:spPr>
            <p:txBody>
              <a:bodyPr wrap="none" rtlCol="0">
                <a:spAutoFit/>
              </a:bodyPr>
              <a:lstStyle/>
              <a:p>
                <a:pPr algn="r"/>
                <a:r>
                  <a:rPr lang="en-US" sz="2800" dirty="0" err="1">
                    <a:solidFill>
                      <a:schemeClr val="bg1"/>
                    </a:solidFill>
                    <a:latin typeface="Arial Black" panose="020B0A04020102020204" pitchFamily="34" charset="0"/>
                  </a:rPr>
                  <a:t>Penyelesaian</a:t>
                </a:r>
                <a:r>
                  <a:rPr lang="en-US" sz="2800" dirty="0">
                    <a:solidFill>
                      <a:schemeClr val="bg1"/>
                    </a:solidFill>
                    <a:latin typeface="Arial Black" panose="020B0A04020102020204" pitchFamily="34" charset="0"/>
                  </a:rPr>
                  <a:t> </a:t>
                </a:r>
                <a:r>
                  <a:rPr lang="en-US" sz="2800" dirty="0" err="1">
                    <a:solidFill>
                      <a:schemeClr val="bg1"/>
                    </a:solidFill>
                    <a:latin typeface="Arial Black" panose="020B0A04020102020204" pitchFamily="34" charset="0"/>
                  </a:rPr>
                  <a:t>Pertidaksamaan</a:t>
                </a:r>
                <a:r>
                  <a:rPr lang="en-US" sz="2800" dirty="0">
                    <a:solidFill>
                      <a:schemeClr val="bg1"/>
                    </a:solidFill>
                    <a:latin typeface="Arial Black" panose="020B0A04020102020204" pitchFamily="34" charset="0"/>
                  </a:rPr>
                  <a:t> Linear Satu </a:t>
                </a:r>
                <a:r>
                  <a:rPr lang="en-US" sz="2800" dirty="0" err="1">
                    <a:solidFill>
                      <a:schemeClr val="bg1"/>
                    </a:solidFill>
                    <a:latin typeface="Arial Black" panose="020B0A04020102020204" pitchFamily="34" charset="0"/>
                  </a:rPr>
                  <a:t>Variabel</a:t>
                </a:r>
                <a:r>
                  <a:rPr lang="en-US" sz="2800" dirty="0">
                    <a:solidFill>
                      <a:schemeClr val="bg1"/>
                    </a:solidFill>
                    <a:latin typeface="Arial Black" panose="020B0A04020102020204" pitchFamily="34" charset="0"/>
                  </a:rPr>
                  <a:t> </a:t>
                </a:r>
              </a:p>
              <a:p>
                <a:r>
                  <a:rPr lang="en-US" sz="2800" dirty="0">
                    <a:solidFill>
                      <a:schemeClr val="bg1"/>
                    </a:solidFill>
                    <a:latin typeface="Arial Black" panose="020B0A04020102020204" pitchFamily="34" charset="0"/>
                  </a:rPr>
                  <a:t>(</a:t>
                </a:r>
                <a:r>
                  <a:rPr lang="en-US" sz="2800" dirty="0" err="1">
                    <a:solidFill>
                      <a:schemeClr val="bg1"/>
                    </a:solidFill>
                    <a:latin typeface="Arial Black" panose="020B0A04020102020204" pitchFamily="34" charset="0"/>
                  </a:rPr>
                  <a:t>PtSLV</a:t>
                </a:r>
                <a:r>
                  <a:rPr lang="en-US" sz="2800" dirty="0">
                    <a:solidFill>
                      <a:schemeClr val="bg1"/>
                    </a:solidFill>
                    <a:latin typeface="Arial Black" panose="020B0A04020102020204" pitchFamily="34" charset="0"/>
                  </a:rPr>
                  <a:t>)</a:t>
                </a:r>
              </a:p>
            </p:txBody>
          </p:sp>
          <p:sp>
            <p:nvSpPr>
              <p:cNvPr id="128" name="Flowchart: Delay 127">
                <a:extLst>
                  <a:ext uri="{FF2B5EF4-FFF2-40B4-BE49-F238E27FC236}">
                    <a16:creationId xmlns:a16="http://schemas.microsoft.com/office/drawing/2014/main" id="{8B161D82-2F04-42B4-9476-39A60E15B1BB}"/>
                  </a:ext>
                </a:extLst>
              </p:cNvPr>
              <p:cNvSpPr/>
              <p:nvPr/>
            </p:nvSpPr>
            <p:spPr>
              <a:xfrm>
                <a:off x="101324" y="334940"/>
                <a:ext cx="886119" cy="697584"/>
              </a:xfrm>
              <a:prstGeom prst="flowChartDelay">
                <a:avLst/>
              </a:prstGeom>
              <a:scene3d>
                <a:camera prst="orthographicFront"/>
                <a:lightRig rig="threePt" dir="t"/>
              </a:scene3d>
              <a:sp3d>
                <a:bevelT prst="convex"/>
              </a:sp3d>
            </p:spPr>
            <p:style>
              <a:lnRef idx="2">
                <a:schemeClr val="accent2">
                  <a:shade val="50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5400" dirty="0">
                    <a:latin typeface="Arial Black" panose="020B0A04020102020204" pitchFamily="34" charset="0"/>
                    <a:cs typeface="Arial" panose="020B0604020202020204" pitchFamily="34" charset="0"/>
                  </a:rPr>
                  <a:t>E</a:t>
                </a:r>
              </a:p>
            </p:txBody>
          </p:sp>
        </p:grpSp>
      </p:grpSp>
      <p:sp>
        <p:nvSpPr>
          <p:cNvPr id="17" name="Rectangle 16">
            <a:extLst>
              <a:ext uri="{FF2B5EF4-FFF2-40B4-BE49-F238E27FC236}">
                <a16:creationId xmlns:a16="http://schemas.microsoft.com/office/drawing/2014/main" id="{E0895671-2D33-4A91-ABBC-DF48C7F4D1AA}"/>
              </a:ext>
            </a:extLst>
          </p:cNvPr>
          <p:cNvSpPr/>
          <p:nvPr/>
        </p:nvSpPr>
        <p:spPr>
          <a:xfrm>
            <a:off x="716000" y="2083020"/>
            <a:ext cx="10607600" cy="16970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2400" dirty="0" err="1"/>
              <a:t>Penyelesaian</a:t>
            </a:r>
            <a:r>
              <a:rPr lang="en-US" sz="2400" dirty="0"/>
              <a:t> </a:t>
            </a:r>
            <a:r>
              <a:rPr lang="en-US" sz="2400" dirty="0" err="1"/>
              <a:t>atau</a:t>
            </a:r>
            <a:r>
              <a:rPr lang="en-US" sz="2400" dirty="0"/>
              <a:t> </a:t>
            </a:r>
            <a:r>
              <a:rPr lang="en-US" sz="2400" dirty="0" err="1"/>
              <a:t>akar</a:t>
            </a:r>
            <a:r>
              <a:rPr lang="en-US" sz="2400" dirty="0"/>
              <a:t> </a:t>
            </a:r>
            <a:r>
              <a:rPr lang="en-US" sz="2400" dirty="0" err="1"/>
              <a:t>pertidaksamaan</a:t>
            </a:r>
            <a:r>
              <a:rPr lang="en-US" sz="2400" dirty="0"/>
              <a:t> </a:t>
            </a:r>
            <a:r>
              <a:rPr lang="en-US" sz="2400" dirty="0" err="1"/>
              <a:t>adalah</a:t>
            </a:r>
            <a:r>
              <a:rPr lang="en-US" sz="2400" dirty="0"/>
              <a:t> </a:t>
            </a:r>
            <a:r>
              <a:rPr lang="en-US" sz="2400" dirty="0" err="1"/>
              <a:t>pengganti</a:t>
            </a:r>
            <a:r>
              <a:rPr lang="en-US" sz="2400" dirty="0"/>
              <a:t> </a:t>
            </a:r>
            <a:r>
              <a:rPr lang="en-US" sz="2400" dirty="0" err="1"/>
              <a:t>dari</a:t>
            </a:r>
            <a:r>
              <a:rPr lang="en-US" sz="2400" dirty="0"/>
              <a:t> </a:t>
            </a:r>
            <a:r>
              <a:rPr lang="en-US" sz="2400" dirty="0" err="1"/>
              <a:t>variabel</a:t>
            </a:r>
            <a:r>
              <a:rPr lang="en-US" sz="2400" dirty="0"/>
              <a:t> </a:t>
            </a:r>
            <a:r>
              <a:rPr lang="en-US" sz="2400" dirty="0" err="1"/>
              <a:t>sehingga</a:t>
            </a:r>
            <a:r>
              <a:rPr lang="en-US" sz="2400" dirty="0"/>
              <a:t> </a:t>
            </a:r>
            <a:r>
              <a:rPr lang="en-US" sz="2400" dirty="0" err="1"/>
              <a:t>pertidaksamaan</a:t>
            </a:r>
            <a:r>
              <a:rPr lang="en-US" sz="2400" dirty="0"/>
              <a:t> </a:t>
            </a:r>
            <a:r>
              <a:rPr lang="en-US" sz="2400" dirty="0" err="1"/>
              <a:t>menjadi</a:t>
            </a:r>
            <a:r>
              <a:rPr lang="en-US" sz="2400" dirty="0"/>
              <a:t> </a:t>
            </a:r>
            <a:r>
              <a:rPr lang="en-US" sz="2400" dirty="0" err="1"/>
              <a:t>kalimat</a:t>
            </a:r>
            <a:r>
              <a:rPr lang="en-US" sz="2400" dirty="0"/>
              <a:t> </a:t>
            </a:r>
            <a:r>
              <a:rPr lang="en-US" sz="2400" dirty="0" err="1"/>
              <a:t>benar</a:t>
            </a:r>
            <a:r>
              <a:rPr lang="en-US" sz="2400" dirty="0"/>
              <a:t>. </a:t>
            </a:r>
            <a:r>
              <a:rPr lang="en-US" sz="2400" dirty="0" err="1"/>
              <a:t>Himpunan</a:t>
            </a:r>
            <a:r>
              <a:rPr lang="en-US" sz="2400" dirty="0"/>
              <a:t> </a:t>
            </a:r>
            <a:r>
              <a:rPr lang="en-US" sz="2400" dirty="0" err="1"/>
              <a:t>penyelesaian</a:t>
            </a:r>
            <a:r>
              <a:rPr lang="en-US" sz="2400" dirty="0"/>
              <a:t> </a:t>
            </a:r>
            <a:r>
              <a:rPr lang="en-US" sz="2400" dirty="0" err="1"/>
              <a:t>adalah</a:t>
            </a:r>
            <a:r>
              <a:rPr lang="en-US" sz="2400" dirty="0"/>
              <a:t> </a:t>
            </a:r>
            <a:r>
              <a:rPr lang="en-US" sz="2400" dirty="0" err="1"/>
              <a:t>himpunan</a:t>
            </a:r>
            <a:r>
              <a:rPr lang="en-US" sz="2400" dirty="0"/>
              <a:t> yang </a:t>
            </a:r>
            <a:r>
              <a:rPr lang="en-US" sz="2400" dirty="0" err="1"/>
              <a:t>memuat</a:t>
            </a:r>
            <a:r>
              <a:rPr lang="en-US" sz="2400" dirty="0"/>
              <a:t> </a:t>
            </a:r>
            <a:r>
              <a:rPr lang="en-US" sz="2400" dirty="0" err="1"/>
              <a:t>semua</a:t>
            </a:r>
            <a:r>
              <a:rPr lang="en-US" sz="2400" dirty="0"/>
              <a:t> </a:t>
            </a:r>
            <a:r>
              <a:rPr lang="en-US" sz="2400" dirty="0" err="1"/>
              <a:t>anggota</a:t>
            </a:r>
            <a:r>
              <a:rPr lang="en-US" sz="24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7605018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>
            <a:extLst>
              <a:ext uri="{FF2B5EF4-FFF2-40B4-BE49-F238E27FC236}">
                <a16:creationId xmlns:a16="http://schemas.microsoft.com/office/drawing/2014/main" id="{B3F29BDB-8CA4-47AE-85B8-81E32402639A}"/>
              </a:ext>
            </a:extLst>
          </p:cNvPr>
          <p:cNvGrpSpPr/>
          <p:nvPr/>
        </p:nvGrpSpPr>
        <p:grpSpPr>
          <a:xfrm>
            <a:off x="401175" y="305545"/>
            <a:ext cx="9009525" cy="1639441"/>
            <a:chOff x="469814" y="220947"/>
            <a:chExt cx="10103740" cy="1639441"/>
          </a:xfrm>
        </p:grpSpPr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F0CE50D9-5492-499E-B339-42E1101E7C8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alphaModFix amt="5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colorTemperature colorTemp="9504"/>
                      </a14:imgEffect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9814" y="220947"/>
              <a:ext cx="10103740" cy="1639441"/>
            </a:xfrm>
            <a:prstGeom prst="rect">
              <a:avLst/>
            </a:prstGeom>
          </p:spPr>
        </p:pic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A33C86E8-98DE-41C9-AF42-259C446CEF3C}"/>
                </a:ext>
              </a:extLst>
            </p:cNvPr>
            <p:cNvSpPr txBox="1"/>
            <p:nvPr/>
          </p:nvSpPr>
          <p:spPr>
            <a:xfrm>
              <a:off x="1128699" y="704816"/>
              <a:ext cx="8782582" cy="83099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lvl="0">
                <a:defRPr/>
              </a:pPr>
              <a:r>
                <a:rPr kumimoji="0" lang="en-US" sz="2400" b="1" i="0" u="none" strike="noStrike" kern="1200" cap="none" spc="0" normalizeH="0" baseline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1</a:t>
              </a:r>
              <a:r>
                <a: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. </a:t>
              </a:r>
              <a:r>
                <a:rPr kumimoji="0" lang="en-US" sz="24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Penyelesaian</a:t>
              </a:r>
              <a:r>
                <a: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 </a:t>
              </a:r>
              <a:r>
                <a:rPr kumimoji="0" lang="en-US" sz="24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Pertidaksamaan</a:t>
              </a:r>
              <a:r>
                <a: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 </a:t>
              </a:r>
              <a:r>
                <a:rPr kumimoji="0" lang="en-US" sz="24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dengan</a:t>
              </a:r>
              <a:r>
                <a: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 </a:t>
              </a:r>
              <a:r>
                <a:rPr kumimoji="0" lang="en-US" sz="24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Menambah</a:t>
              </a:r>
              <a:r>
                <a: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 </a:t>
              </a:r>
              <a:r>
                <a:rPr kumimoji="0" lang="en-US" sz="24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atau</a:t>
              </a:r>
              <a:r>
                <a: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 </a:t>
              </a:r>
              <a:r>
                <a:rPr kumimoji="0" lang="en-US" sz="24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Mengurangi</a:t>
              </a:r>
              <a:r>
                <a: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 </a:t>
              </a:r>
              <a:r>
                <a:rPr kumimoji="0" lang="en-US" sz="24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Kedua</a:t>
              </a:r>
              <a:r>
                <a: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 </a:t>
              </a:r>
              <a:r>
                <a:rPr kumimoji="0" lang="en-US" sz="24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Ruas</a:t>
              </a:r>
              <a:r>
                <a: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 </a:t>
              </a:r>
              <a:r>
                <a:rPr kumimoji="0" lang="en-US" sz="24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dengan</a:t>
              </a:r>
              <a:r>
                <a: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 </a:t>
              </a:r>
              <a:r>
                <a:rPr kumimoji="0" lang="en-US" sz="24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Bilangan</a:t>
              </a:r>
              <a:r>
                <a: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 yang Sama</a:t>
              </a: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17" name="Rectangle 16">
                <a:extLst>
                  <a:ext uri="{FF2B5EF4-FFF2-40B4-BE49-F238E27FC236}">
                    <a16:creationId xmlns:a16="http://schemas.microsoft.com/office/drawing/2014/main" id="{E0895671-2D33-4A91-ABBC-DF48C7F4D1AA}"/>
                  </a:ext>
                </a:extLst>
              </p:cNvPr>
              <p:cNvSpPr/>
              <p:nvPr/>
            </p:nvSpPr>
            <p:spPr>
              <a:xfrm>
                <a:off x="0" y="2929527"/>
                <a:ext cx="5837884" cy="175432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i="1" smtClean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1</m:t>
                      </m:r>
                      <m:r>
                        <a:rPr lang="en-US" sz="2400" b="0" i="1" smtClean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0+5&gt;9</m:t>
                      </m:r>
                    </m:oMath>
                  </m:oMathPara>
                </a14:m>
                <a:endParaRPr lang="en-US" sz="2400" dirty="0"/>
              </a:p>
              <a:p>
                <a:pPr>
                  <a:lnSpc>
                    <a:spcPct val="15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10+5</m:t>
                      </m:r>
                      <m:r>
                        <a:rPr lang="en-US" sz="2400" b="0" i="1" smtClean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+2</m:t>
                      </m:r>
                      <m:r>
                        <a:rPr lang="en-US" sz="24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&gt;9</m:t>
                      </m:r>
                      <m:r>
                        <a:rPr lang="en-US" sz="2400" b="0" i="1" smtClean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+2</m:t>
                      </m:r>
                    </m:oMath>
                  </m:oMathPara>
                </a14:m>
                <a:endParaRPr lang="en-US" sz="2400" dirty="0">
                  <a:solidFill>
                    <a:prstClr val="black"/>
                  </a:solidFill>
                </a:endParaRPr>
              </a:p>
              <a:p>
                <a:pPr>
                  <a:lnSpc>
                    <a:spcPct val="15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          17</m:t>
                      </m:r>
                      <m:r>
                        <a:rPr lang="en-US" sz="24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&gt;</m:t>
                      </m:r>
                      <m:r>
                        <a:rPr lang="en-US" sz="2400" b="0" i="1" smtClean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11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17" name="Rectangle 16">
                <a:extLst>
                  <a:ext uri="{FF2B5EF4-FFF2-40B4-BE49-F238E27FC236}">
                    <a16:creationId xmlns:a16="http://schemas.microsoft.com/office/drawing/2014/main" id="{E0895671-2D33-4A91-ABBC-DF48C7F4D1AA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0" y="2929527"/>
                <a:ext cx="5837884" cy="1754326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22" name="Group 21">
            <a:extLst>
              <a:ext uri="{FF2B5EF4-FFF2-40B4-BE49-F238E27FC236}">
                <a16:creationId xmlns:a16="http://schemas.microsoft.com/office/drawing/2014/main" id="{0BA2D65C-076F-4D58-9660-AAC4B59B4A03}"/>
              </a:ext>
            </a:extLst>
          </p:cNvPr>
          <p:cNvGrpSpPr/>
          <p:nvPr/>
        </p:nvGrpSpPr>
        <p:grpSpPr>
          <a:xfrm>
            <a:off x="824032" y="2104280"/>
            <a:ext cx="1411934" cy="778367"/>
            <a:chOff x="740334" y="3043297"/>
            <a:chExt cx="1417043" cy="999041"/>
          </a:xfrm>
        </p:grpSpPr>
        <p:pic>
          <p:nvPicPr>
            <p:cNvPr id="31" name="Picture 30">
              <a:extLst>
                <a:ext uri="{FF2B5EF4-FFF2-40B4-BE49-F238E27FC236}">
                  <a16:creationId xmlns:a16="http://schemas.microsoft.com/office/drawing/2014/main" id="{A4DB5A84-C689-4C21-9F94-3AFBF643B0A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alphaModFix amt="5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colorTemperature colorTemp="9504"/>
                      </a14:imgEffect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0334" y="3043297"/>
              <a:ext cx="1417043" cy="999041"/>
            </a:xfrm>
            <a:prstGeom prst="rect">
              <a:avLst/>
            </a:prstGeom>
          </p:spPr>
        </p:pic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DF93AD0A-DFF1-4F3D-B599-EDFDDD288EF3}"/>
                </a:ext>
              </a:extLst>
            </p:cNvPr>
            <p:cNvSpPr txBox="1"/>
            <p:nvPr/>
          </p:nvSpPr>
          <p:spPr>
            <a:xfrm>
              <a:off x="853077" y="3270438"/>
              <a:ext cx="1191556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Contoh:</a:t>
              </a:r>
            </a:p>
          </p:txBody>
        </p:sp>
      </p:grpSp>
      <p:grpSp>
        <p:nvGrpSpPr>
          <p:cNvPr id="33" name="Group 32">
            <a:extLst>
              <a:ext uri="{FF2B5EF4-FFF2-40B4-BE49-F238E27FC236}">
                <a16:creationId xmlns:a16="http://schemas.microsoft.com/office/drawing/2014/main" id="{483C9C01-7EE6-4F9D-9C26-F52118C511FA}"/>
              </a:ext>
            </a:extLst>
          </p:cNvPr>
          <p:cNvGrpSpPr/>
          <p:nvPr/>
        </p:nvGrpSpPr>
        <p:grpSpPr>
          <a:xfrm>
            <a:off x="1941097" y="4913015"/>
            <a:ext cx="7793574" cy="1227943"/>
            <a:chOff x="140423" y="2226104"/>
            <a:chExt cx="9989746" cy="1804458"/>
          </a:xfrm>
        </p:grpSpPr>
        <p:sp>
          <p:nvSpPr>
            <p:cNvPr id="34" name="Rectangle: Rounded Corners 33">
              <a:extLst>
                <a:ext uri="{FF2B5EF4-FFF2-40B4-BE49-F238E27FC236}">
                  <a16:creationId xmlns:a16="http://schemas.microsoft.com/office/drawing/2014/main" id="{C9AFE4B2-B773-4FC9-A97E-CD9D35CD4692}"/>
                </a:ext>
              </a:extLst>
            </p:cNvPr>
            <p:cNvSpPr/>
            <p:nvPr/>
          </p:nvSpPr>
          <p:spPr>
            <a:xfrm>
              <a:off x="140423" y="2226104"/>
              <a:ext cx="9989746" cy="1804458"/>
            </a:xfrm>
            <a:prstGeom prst="roundRect">
              <a:avLst/>
            </a:pr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81BEE861-02FC-45FC-B9AC-1889F3B34B37}"/>
                </a:ext>
              </a:extLst>
            </p:cNvPr>
            <p:cNvSpPr/>
            <p:nvPr/>
          </p:nvSpPr>
          <p:spPr>
            <a:xfrm>
              <a:off x="140423" y="2319032"/>
              <a:ext cx="9989746" cy="15511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2200" dirty="0" err="1">
                  <a:solidFill>
                    <a:prstClr val="black"/>
                  </a:solidFill>
                </a:rPr>
                <a:t>Setiap</a:t>
              </a:r>
              <a:r>
                <a:rPr lang="en-US" sz="2200" dirty="0">
                  <a:solidFill>
                    <a:prstClr val="black"/>
                  </a:solidFill>
                </a:rPr>
                <a:t> </a:t>
              </a:r>
              <a:r>
                <a:rPr lang="en-US" sz="2200" dirty="0" err="1">
                  <a:solidFill>
                    <a:prstClr val="black"/>
                  </a:solidFill>
                </a:rPr>
                <a:t>pertidaksamaan</a:t>
              </a:r>
              <a:r>
                <a:rPr lang="en-US" sz="2200" dirty="0">
                  <a:solidFill>
                    <a:prstClr val="black"/>
                  </a:solidFill>
                </a:rPr>
                <a:t> </a:t>
              </a:r>
              <a:r>
                <a:rPr lang="en-US" sz="2200" dirty="0" err="1">
                  <a:solidFill>
                    <a:prstClr val="black"/>
                  </a:solidFill>
                </a:rPr>
                <a:t>tetap</a:t>
              </a:r>
              <a:r>
                <a:rPr lang="en-US" sz="2200" dirty="0">
                  <a:solidFill>
                    <a:prstClr val="black"/>
                  </a:solidFill>
                </a:rPr>
                <a:t> </a:t>
              </a:r>
              <a:r>
                <a:rPr lang="en-US" sz="2200" dirty="0" err="1">
                  <a:solidFill>
                    <a:prstClr val="black"/>
                  </a:solidFill>
                </a:rPr>
                <a:t>ekuivalen</a:t>
              </a:r>
              <a:r>
                <a:rPr lang="en-US" sz="2200" dirty="0">
                  <a:solidFill>
                    <a:prstClr val="black"/>
                  </a:solidFill>
                </a:rPr>
                <a:t> </a:t>
              </a:r>
              <a:r>
                <a:rPr lang="en-US" sz="2200" dirty="0" err="1">
                  <a:solidFill>
                    <a:prstClr val="black"/>
                  </a:solidFill>
                </a:rPr>
                <a:t>jika</a:t>
              </a:r>
              <a:r>
                <a:rPr lang="en-US" sz="2200" dirty="0">
                  <a:solidFill>
                    <a:prstClr val="black"/>
                  </a:solidFill>
                </a:rPr>
                <a:t> </a:t>
              </a:r>
              <a:r>
                <a:rPr lang="en-US" sz="2200" dirty="0" err="1">
                  <a:solidFill>
                    <a:prstClr val="black"/>
                  </a:solidFill>
                </a:rPr>
                <a:t>kedua</a:t>
              </a:r>
              <a:r>
                <a:rPr lang="en-US" sz="2200" dirty="0">
                  <a:solidFill>
                    <a:prstClr val="black"/>
                  </a:solidFill>
                </a:rPr>
                <a:t> </a:t>
              </a:r>
              <a:r>
                <a:rPr lang="en-US" sz="2200" dirty="0" err="1">
                  <a:solidFill>
                    <a:prstClr val="black"/>
                  </a:solidFill>
                </a:rPr>
                <a:t>ruas</a:t>
              </a:r>
              <a:r>
                <a:rPr lang="en-US" sz="2200" dirty="0">
                  <a:solidFill>
                    <a:prstClr val="black"/>
                  </a:solidFill>
                </a:rPr>
                <a:t> </a:t>
              </a:r>
              <a:r>
                <a:rPr lang="en-US" sz="2200" dirty="0" err="1">
                  <a:solidFill>
                    <a:prstClr val="black"/>
                  </a:solidFill>
                </a:rPr>
                <a:t>ditambah</a:t>
              </a:r>
              <a:r>
                <a:rPr lang="en-US" sz="2200" dirty="0">
                  <a:solidFill>
                    <a:prstClr val="black"/>
                  </a:solidFill>
                </a:rPr>
                <a:t> </a:t>
              </a:r>
              <a:r>
                <a:rPr lang="en-US" sz="2200" dirty="0" err="1">
                  <a:solidFill>
                    <a:prstClr val="black"/>
                  </a:solidFill>
                </a:rPr>
                <a:t>atau</a:t>
              </a:r>
              <a:r>
                <a:rPr lang="en-US" sz="2200" dirty="0">
                  <a:solidFill>
                    <a:prstClr val="black"/>
                  </a:solidFill>
                </a:rPr>
                <a:t> </a:t>
              </a:r>
              <a:r>
                <a:rPr lang="en-US" sz="2200" dirty="0" err="1">
                  <a:solidFill>
                    <a:prstClr val="black"/>
                  </a:solidFill>
                </a:rPr>
                <a:t>dikurang</a:t>
              </a:r>
              <a:r>
                <a:rPr lang="en-US" sz="2200" dirty="0">
                  <a:solidFill>
                    <a:prstClr val="black"/>
                  </a:solidFill>
                </a:rPr>
                <a:t> </a:t>
              </a:r>
              <a:r>
                <a:rPr lang="en-US" sz="2200" dirty="0" err="1">
                  <a:solidFill>
                    <a:prstClr val="black"/>
                  </a:solidFill>
                </a:rPr>
                <a:t>dengan</a:t>
              </a:r>
              <a:r>
                <a:rPr lang="en-US" sz="2200" dirty="0">
                  <a:solidFill>
                    <a:prstClr val="black"/>
                  </a:solidFill>
                </a:rPr>
                <a:t> </a:t>
              </a:r>
              <a:r>
                <a:rPr lang="en-US" sz="2200" dirty="0" err="1">
                  <a:solidFill>
                    <a:prstClr val="black"/>
                  </a:solidFill>
                </a:rPr>
                <a:t>bilangan</a:t>
              </a:r>
              <a:r>
                <a:rPr lang="en-US" sz="2200" dirty="0">
                  <a:solidFill>
                    <a:prstClr val="black"/>
                  </a:solidFill>
                </a:rPr>
                <a:t> yang </a:t>
              </a:r>
              <a:r>
                <a:rPr lang="en-US" sz="2200" dirty="0" err="1">
                  <a:solidFill>
                    <a:prstClr val="black"/>
                  </a:solidFill>
                </a:rPr>
                <a:t>sama</a:t>
              </a:r>
              <a:r>
                <a:rPr lang="en-US" sz="2200" dirty="0">
                  <a:solidFill>
                    <a:prstClr val="black"/>
                  </a:solidFill>
                </a:rPr>
                <a:t>.</a:t>
              </a:r>
              <a:endParaRPr lang="en-US" sz="2200" dirty="0"/>
            </a:p>
          </p:txBody>
        </p:sp>
      </p:grpSp>
    </p:spTree>
    <p:extLst>
      <p:ext uri="{BB962C8B-B14F-4D97-AF65-F5344CB8AC3E}">
        <p14:creationId xmlns:p14="http://schemas.microsoft.com/office/powerpoint/2010/main" val="235050282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>
            <a:extLst>
              <a:ext uri="{FF2B5EF4-FFF2-40B4-BE49-F238E27FC236}">
                <a16:creationId xmlns:a16="http://schemas.microsoft.com/office/drawing/2014/main" id="{B3F29BDB-8CA4-47AE-85B8-81E32402639A}"/>
              </a:ext>
            </a:extLst>
          </p:cNvPr>
          <p:cNvGrpSpPr/>
          <p:nvPr/>
        </p:nvGrpSpPr>
        <p:grpSpPr>
          <a:xfrm>
            <a:off x="401176" y="305545"/>
            <a:ext cx="8596176" cy="1639441"/>
            <a:chOff x="469815" y="220947"/>
            <a:chExt cx="9640189" cy="1639441"/>
          </a:xfrm>
        </p:grpSpPr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F0CE50D9-5492-499E-B339-42E1101E7C8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alphaModFix amt="5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colorTemperature colorTemp="9504"/>
                      </a14:imgEffect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9815" y="220947"/>
              <a:ext cx="9640189" cy="1639441"/>
            </a:xfrm>
            <a:prstGeom prst="rect">
              <a:avLst/>
            </a:prstGeom>
          </p:spPr>
        </p:pic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A33C86E8-98DE-41C9-AF42-259C446CEF3C}"/>
                </a:ext>
              </a:extLst>
            </p:cNvPr>
            <p:cNvSpPr txBox="1"/>
            <p:nvPr/>
          </p:nvSpPr>
          <p:spPr>
            <a:xfrm>
              <a:off x="1128699" y="704816"/>
              <a:ext cx="8782582" cy="83099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lvl="0">
                <a:defRPr/>
              </a:pPr>
              <a:r>
                <a:rPr lang="en-US" sz="2400" b="1" noProof="0" dirty="0">
                  <a:solidFill>
                    <a:prstClr val="black"/>
                  </a:solidFill>
                  <a:latin typeface="Calibri" panose="020F0502020204030204"/>
                </a:rPr>
                <a:t>2</a:t>
              </a:r>
              <a:r>
                <a: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. </a:t>
              </a:r>
              <a:r>
                <a:rPr kumimoji="0" lang="en-US" sz="24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Penyelesaian</a:t>
              </a:r>
              <a:r>
                <a: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 </a:t>
              </a:r>
              <a:r>
                <a:rPr kumimoji="0" lang="en-US" sz="24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Pertidaksamaan</a:t>
              </a:r>
              <a:r>
                <a: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 </a:t>
              </a:r>
              <a:r>
                <a:rPr kumimoji="0" lang="en-US" sz="24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dengan</a:t>
              </a:r>
              <a:r>
                <a: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 </a:t>
              </a:r>
              <a:r>
                <a:rPr kumimoji="0" lang="en-US" sz="24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Mengalikan</a:t>
              </a:r>
              <a:r>
                <a: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 </a:t>
              </a:r>
              <a:r>
                <a:rPr kumimoji="0" lang="en-US" sz="24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atau</a:t>
              </a:r>
              <a:r>
                <a: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 </a:t>
              </a:r>
              <a:r>
                <a:rPr kumimoji="0" lang="en-US" sz="24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Kedua</a:t>
              </a:r>
              <a:r>
                <a: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 </a:t>
              </a:r>
              <a:r>
                <a:rPr kumimoji="0" lang="en-US" sz="24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Ruas</a:t>
              </a:r>
              <a:r>
                <a: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 </a:t>
              </a:r>
              <a:r>
                <a:rPr kumimoji="0" lang="en-US" sz="24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dengan</a:t>
              </a:r>
              <a:r>
                <a: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 </a:t>
              </a:r>
              <a:r>
                <a:rPr kumimoji="0" lang="en-US" sz="24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Bilangan</a:t>
              </a:r>
              <a:r>
                <a: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 </a:t>
              </a:r>
              <a:r>
                <a:rPr kumimoji="0" lang="en-US" sz="24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Positif</a:t>
              </a:r>
              <a:r>
                <a: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 yang Sama</a:t>
              </a: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17" name="Rectangle 16">
                <a:extLst>
                  <a:ext uri="{FF2B5EF4-FFF2-40B4-BE49-F238E27FC236}">
                    <a16:creationId xmlns:a16="http://schemas.microsoft.com/office/drawing/2014/main" id="{E0895671-2D33-4A91-ABBC-DF48C7F4D1AA}"/>
                  </a:ext>
                </a:extLst>
              </p:cNvPr>
              <p:cNvSpPr/>
              <p:nvPr/>
            </p:nvSpPr>
            <p:spPr>
              <a:xfrm>
                <a:off x="0" y="2929527"/>
                <a:ext cx="5837884" cy="175432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i="1" smtClean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1</m:t>
                      </m:r>
                      <m:r>
                        <a:rPr lang="en-US" sz="2400" b="0" i="1" smtClean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3&lt;10</m:t>
                      </m:r>
                    </m:oMath>
                  </m:oMathPara>
                </a14:m>
                <a:endParaRPr lang="en-US" sz="2400" dirty="0"/>
              </a:p>
              <a:p>
                <a:pPr>
                  <a:lnSpc>
                    <a:spcPct val="15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3</m:t>
                      </m:r>
                      <m:r>
                        <a:rPr lang="en-US" sz="2400" b="0" i="1" smtClean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×4&lt;</m:t>
                      </m:r>
                      <m:r>
                        <a:rPr lang="en-US" sz="2400" b="0" i="1" smtClean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10</m:t>
                      </m:r>
                      <m:r>
                        <a:rPr lang="en-US" sz="2400" b="0" i="1" smtClean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×4</m:t>
                      </m:r>
                    </m:oMath>
                  </m:oMathPara>
                </a14:m>
                <a:endParaRPr lang="en-US" sz="2400" dirty="0">
                  <a:solidFill>
                    <a:prstClr val="black"/>
                  </a:solidFill>
                </a:endParaRPr>
              </a:p>
              <a:p>
                <a:pPr>
                  <a:lnSpc>
                    <a:spcPct val="15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 12&lt;40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17" name="Rectangle 16">
                <a:extLst>
                  <a:ext uri="{FF2B5EF4-FFF2-40B4-BE49-F238E27FC236}">
                    <a16:creationId xmlns:a16="http://schemas.microsoft.com/office/drawing/2014/main" id="{E0895671-2D33-4A91-ABBC-DF48C7F4D1AA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0" y="2929527"/>
                <a:ext cx="5837884" cy="1754326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22" name="Group 21">
            <a:extLst>
              <a:ext uri="{FF2B5EF4-FFF2-40B4-BE49-F238E27FC236}">
                <a16:creationId xmlns:a16="http://schemas.microsoft.com/office/drawing/2014/main" id="{0BA2D65C-076F-4D58-9660-AAC4B59B4A03}"/>
              </a:ext>
            </a:extLst>
          </p:cNvPr>
          <p:cNvGrpSpPr/>
          <p:nvPr/>
        </p:nvGrpSpPr>
        <p:grpSpPr>
          <a:xfrm>
            <a:off x="824032" y="2104280"/>
            <a:ext cx="1411934" cy="778367"/>
            <a:chOff x="740334" y="3043297"/>
            <a:chExt cx="1417043" cy="999041"/>
          </a:xfrm>
        </p:grpSpPr>
        <p:pic>
          <p:nvPicPr>
            <p:cNvPr id="31" name="Picture 30">
              <a:extLst>
                <a:ext uri="{FF2B5EF4-FFF2-40B4-BE49-F238E27FC236}">
                  <a16:creationId xmlns:a16="http://schemas.microsoft.com/office/drawing/2014/main" id="{A4DB5A84-C689-4C21-9F94-3AFBF643B0A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alphaModFix amt="5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colorTemperature colorTemp="9504"/>
                      </a14:imgEffect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0334" y="3043297"/>
              <a:ext cx="1417043" cy="999041"/>
            </a:xfrm>
            <a:prstGeom prst="rect">
              <a:avLst/>
            </a:prstGeom>
          </p:spPr>
        </p:pic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DF93AD0A-DFF1-4F3D-B599-EDFDDD288EF3}"/>
                </a:ext>
              </a:extLst>
            </p:cNvPr>
            <p:cNvSpPr txBox="1"/>
            <p:nvPr/>
          </p:nvSpPr>
          <p:spPr>
            <a:xfrm>
              <a:off x="853077" y="3270438"/>
              <a:ext cx="1191556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Contoh:</a:t>
              </a:r>
            </a:p>
          </p:txBody>
        </p:sp>
      </p:grpSp>
      <p:grpSp>
        <p:nvGrpSpPr>
          <p:cNvPr id="33" name="Group 32">
            <a:extLst>
              <a:ext uri="{FF2B5EF4-FFF2-40B4-BE49-F238E27FC236}">
                <a16:creationId xmlns:a16="http://schemas.microsoft.com/office/drawing/2014/main" id="{483C9C01-7EE6-4F9D-9C26-F52118C511FA}"/>
              </a:ext>
            </a:extLst>
          </p:cNvPr>
          <p:cNvGrpSpPr/>
          <p:nvPr/>
        </p:nvGrpSpPr>
        <p:grpSpPr>
          <a:xfrm>
            <a:off x="2379247" y="4913015"/>
            <a:ext cx="7031453" cy="1155571"/>
            <a:chOff x="140423" y="2226104"/>
            <a:chExt cx="9989746" cy="1804458"/>
          </a:xfrm>
        </p:grpSpPr>
        <p:sp>
          <p:nvSpPr>
            <p:cNvPr id="34" name="Rectangle: Rounded Corners 33">
              <a:extLst>
                <a:ext uri="{FF2B5EF4-FFF2-40B4-BE49-F238E27FC236}">
                  <a16:creationId xmlns:a16="http://schemas.microsoft.com/office/drawing/2014/main" id="{C9AFE4B2-B773-4FC9-A97E-CD9D35CD4692}"/>
                </a:ext>
              </a:extLst>
            </p:cNvPr>
            <p:cNvSpPr/>
            <p:nvPr/>
          </p:nvSpPr>
          <p:spPr>
            <a:xfrm>
              <a:off x="140423" y="2226104"/>
              <a:ext cx="9989746" cy="1804458"/>
            </a:xfrm>
            <a:prstGeom prst="roundRect">
              <a:avLst/>
            </a:pr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81BEE861-02FC-45FC-B9AC-1889F3B34B37}"/>
                </a:ext>
              </a:extLst>
            </p:cNvPr>
            <p:cNvSpPr/>
            <p:nvPr/>
          </p:nvSpPr>
          <p:spPr>
            <a:xfrm>
              <a:off x="140423" y="2319032"/>
              <a:ext cx="9989746" cy="15511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2200" dirty="0" err="1">
                  <a:solidFill>
                    <a:prstClr val="black"/>
                  </a:solidFill>
                </a:rPr>
                <a:t>Setiap</a:t>
              </a:r>
              <a:r>
                <a:rPr lang="en-US" sz="2200" dirty="0">
                  <a:solidFill>
                    <a:prstClr val="black"/>
                  </a:solidFill>
                </a:rPr>
                <a:t> </a:t>
              </a:r>
              <a:r>
                <a:rPr lang="en-US" sz="2200" dirty="0" err="1">
                  <a:solidFill>
                    <a:prstClr val="black"/>
                  </a:solidFill>
                </a:rPr>
                <a:t>pertidaksamaan</a:t>
              </a:r>
              <a:r>
                <a:rPr lang="en-US" sz="2200" dirty="0">
                  <a:solidFill>
                    <a:prstClr val="black"/>
                  </a:solidFill>
                </a:rPr>
                <a:t> </a:t>
              </a:r>
              <a:r>
                <a:rPr lang="en-US" sz="2200" dirty="0" err="1">
                  <a:solidFill>
                    <a:prstClr val="black"/>
                  </a:solidFill>
                </a:rPr>
                <a:t>tetap</a:t>
              </a:r>
              <a:r>
                <a:rPr lang="en-US" sz="2200" dirty="0">
                  <a:solidFill>
                    <a:prstClr val="black"/>
                  </a:solidFill>
                </a:rPr>
                <a:t> </a:t>
              </a:r>
              <a:r>
                <a:rPr lang="en-US" sz="2200" dirty="0" err="1">
                  <a:solidFill>
                    <a:prstClr val="black"/>
                  </a:solidFill>
                </a:rPr>
                <a:t>ekuivalen</a:t>
              </a:r>
              <a:r>
                <a:rPr lang="en-US" sz="2200" dirty="0">
                  <a:solidFill>
                    <a:prstClr val="black"/>
                  </a:solidFill>
                </a:rPr>
                <a:t> </a:t>
              </a:r>
              <a:r>
                <a:rPr lang="en-US" sz="2200" dirty="0" err="1">
                  <a:solidFill>
                    <a:prstClr val="black"/>
                  </a:solidFill>
                </a:rPr>
                <a:t>jika</a:t>
              </a:r>
              <a:r>
                <a:rPr lang="en-US" sz="2200" dirty="0">
                  <a:solidFill>
                    <a:prstClr val="black"/>
                  </a:solidFill>
                </a:rPr>
                <a:t> </a:t>
              </a:r>
              <a:r>
                <a:rPr lang="en-US" sz="2200" dirty="0" err="1">
                  <a:solidFill>
                    <a:prstClr val="black"/>
                  </a:solidFill>
                </a:rPr>
                <a:t>kedua</a:t>
              </a:r>
              <a:r>
                <a:rPr lang="en-US" sz="2200" dirty="0">
                  <a:solidFill>
                    <a:prstClr val="black"/>
                  </a:solidFill>
                </a:rPr>
                <a:t> </a:t>
              </a:r>
              <a:r>
                <a:rPr lang="en-US" sz="2200" dirty="0" err="1">
                  <a:solidFill>
                    <a:prstClr val="black"/>
                  </a:solidFill>
                </a:rPr>
                <a:t>ruas</a:t>
              </a:r>
              <a:r>
                <a:rPr lang="en-US" sz="2200" dirty="0">
                  <a:solidFill>
                    <a:prstClr val="black"/>
                  </a:solidFill>
                </a:rPr>
                <a:t> </a:t>
              </a:r>
              <a:r>
                <a:rPr lang="en-US" sz="2200" dirty="0" err="1">
                  <a:solidFill>
                    <a:prstClr val="black"/>
                  </a:solidFill>
                </a:rPr>
                <a:t>pertidaksamaan</a:t>
              </a:r>
              <a:r>
                <a:rPr lang="en-US" sz="2200" dirty="0">
                  <a:solidFill>
                    <a:prstClr val="black"/>
                  </a:solidFill>
                </a:rPr>
                <a:t> </a:t>
              </a:r>
              <a:r>
                <a:rPr lang="en-US" sz="2200" dirty="0" err="1">
                  <a:solidFill>
                    <a:prstClr val="black"/>
                  </a:solidFill>
                </a:rPr>
                <a:t>dikalikan</a:t>
              </a:r>
              <a:r>
                <a:rPr lang="en-US" sz="2200" dirty="0">
                  <a:solidFill>
                    <a:prstClr val="black"/>
                  </a:solidFill>
                </a:rPr>
                <a:t> </a:t>
              </a:r>
              <a:r>
                <a:rPr lang="en-US" sz="2200" dirty="0" err="1">
                  <a:solidFill>
                    <a:prstClr val="black"/>
                  </a:solidFill>
                </a:rPr>
                <a:t>dengan</a:t>
              </a:r>
              <a:r>
                <a:rPr lang="en-US" sz="2200" dirty="0">
                  <a:solidFill>
                    <a:prstClr val="black"/>
                  </a:solidFill>
                </a:rPr>
                <a:t> </a:t>
              </a:r>
              <a:r>
                <a:rPr lang="en-US" sz="2200" dirty="0" err="1">
                  <a:solidFill>
                    <a:prstClr val="black"/>
                  </a:solidFill>
                </a:rPr>
                <a:t>bilangan</a:t>
              </a:r>
              <a:r>
                <a:rPr lang="en-US" sz="2200" dirty="0">
                  <a:solidFill>
                    <a:prstClr val="black"/>
                  </a:solidFill>
                </a:rPr>
                <a:t> yang </a:t>
              </a:r>
              <a:r>
                <a:rPr lang="en-US" sz="2200" dirty="0" err="1">
                  <a:solidFill>
                    <a:prstClr val="black"/>
                  </a:solidFill>
                </a:rPr>
                <a:t>sama</a:t>
              </a:r>
              <a:r>
                <a:rPr lang="en-US" sz="2200" dirty="0">
                  <a:solidFill>
                    <a:prstClr val="black"/>
                  </a:solidFill>
                </a:rPr>
                <a:t>.</a:t>
              </a:r>
              <a:endParaRPr lang="en-US" sz="2200" dirty="0"/>
            </a:p>
          </p:txBody>
        </p:sp>
      </p:grpSp>
    </p:spTree>
    <p:extLst>
      <p:ext uri="{BB962C8B-B14F-4D97-AF65-F5344CB8AC3E}">
        <p14:creationId xmlns:p14="http://schemas.microsoft.com/office/powerpoint/2010/main" val="247332829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>
            <a:extLst>
              <a:ext uri="{FF2B5EF4-FFF2-40B4-BE49-F238E27FC236}">
                <a16:creationId xmlns:a16="http://schemas.microsoft.com/office/drawing/2014/main" id="{B3F29BDB-8CA4-47AE-85B8-81E32402639A}"/>
              </a:ext>
            </a:extLst>
          </p:cNvPr>
          <p:cNvGrpSpPr/>
          <p:nvPr/>
        </p:nvGrpSpPr>
        <p:grpSpPr>
          <a:xfrm>
            <a:off x="401175" y="305545"/>
            <a:ext cx="9009525" cy="1639441"/>
            <a:chOff x="469814" y="220947"/>
            <a:chExt cx="10103740" cy="1639441"/>
          </a:xfrm>
        </p:grpSpPr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F0CE50D9-5492-499E-B339-42E1101E7C8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alphaModFix amt="5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colorTemperature colorTemp="9504"/>
                      </a14:imgEffect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9814" y="220947"/>
              <a:ext cx="10103740" cy="1639441"/>
            </a:xfrm>
            <a:prstGeom prst="rect">
              <a:avLst/>
            </a:prstGeom>
          </p:spPr>
        </p:pic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A33C86E8-98DE-41C9-AF42-259C446CEF3C}"/>
                </a:ext>
              </a:extLst>
            </p:cNvPr>
            <p:cNvSpPr txBox="1"/>
            <p:nvPr/>
          </p:nvSpPr>
          <p:spPr>
            <a:xfrm>
              <a:off x="1128699" y="704816"/>
              <a:ext cx="8782582" cy="83099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lvl="0">
                <a:defRPr/>
              </a:pPr>
              <a:r>
                <a:rPr kumimoji="0" lang="en-US" sz="2400" b="1" i="0" u="none" strike="noStrike" kern="1200" cap="none" spc="0" normalizeH="0" baseline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3</a:t>
              </a:r>
              <a:r>
                <a: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. </a:t>
              </a:r>
              <a:r>
                <a:rPr kumimoji="0" lang="en-US" sz="24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Penyelesaian</a:t>
              </a:r>
              <a:r>
                <a: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 </a:t>
              </a:r>
              <a:r>
                <a:rPr kumimoji="0" lang="en-US" sz="24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Pertidaksamaan</a:t>
              </a:r>
              <a:r>
                <a: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 </a:t>
              </a:r>
              <a:r>
                <a:rPr kumimoji="0" lang="en-US" sz="24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dengan</a:t>
              </a:r>
              <a:r>
                <a: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 </a:t>
              </a:r>
              <a:r>
                <a:rPr kumimoji="0" lang="en-US" sz="24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Mengalikan</a:t>
              </a:r>
              <a:r>
                <a: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 </a:t>
              </a:r>
              <a:r>
                <a:rPr kumimoji="0" lang="en-US" sz="24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atau</a:t>
              </a:r>
              <a:r>
                <a: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 </a:t>
              </a:r>
              <a:r>
                <a:rPr kumimoji="0" lang="en-US" sz="24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Kedua</a:t>
              </a:r>
              <a:r>
                <a: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 </a:t>
              </a:r>
              <a:r>
                <a:rPr kumimoji="0" lang="en-US" sz="24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Ruas</a:t>
              </a:r>
              <a:r>
                <a: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 </a:t>
              </a:r>
              <a:r>
                <a:rPr kumimoji="0" lang="en-US" sz="24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dengan</a:t>
              </a:r>
              <a:r>
                <a: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 </a:t>
              </a:r>
              <a:r>
                <a:rPr kumimoji="0" lang="en-US" sz="24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Bilangan</a:t>
              </a:r>
              <a:r>
                <a: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 </a:t>
              </a:r>
              <a:r>
                <a:rPr lang="en-US" sz="2400" b="1" dirty="0" err="1">
                  <a:solidFill>
                    <a:prstClr val="black"/>
                  </a:solidFill>
                  <a:latin typeface="Calibri" panose="020F0502020204030204"/>
                </a:rPr>
                <a:t>Negat</a:t>
              </a:r>
              <a:r>
                <a: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if yang Sama</a:t>
              </a: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17" name="Rectangle 16">
                <a:extLst>
                  <a:ext uri="{FF2B5EF4-FFF2-40B4-BE49-F238E27FC236}">
                    <a16:creationId xmlns:a16="http://schemas.microsoft.com/office/drawing/2014/main" id="{E0895671-2D33-4A91-ABBC-DF48C7F4D1AA}"/>
                  </a:ext>
                </a:extLst>
              </p:cNvPr>
              <p:cNvSpPr/>
              <p:nvPr/>
            </p:nvSpPr>
            <p:spPr>
              <a:xfrm>
                <a:off x="2123629" y="2965089"/>
                <a:ext cx="3619500" cy="175432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i="1" smtClean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5</m:t>
                      </m:r>
                      <m:r>
                        <a:rPr lang="en-US" sz="2400" b="0" i="1" smtClean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&lt;12</m:t>
                      </m:r>
                    </m:oMath>
                  </m:oMathPara>
                </a14:m>
                <a:endParaRPr lang="en-US" sz="2400" dirty="0"/>
              </a:p>
              <a:p>
                <a:pPr>
                  <a:lnSpc>
                    <a:spcPct val="15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5</m:t>
                      </m:r>
                      <m:r>
                        <a:rPr lang="en-US" sz="2400" b="0" i="1" smtClean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×(−4)&lt;</m:t>
                      </m:r>
                      <m:r>
                        <a:rPr lang="en-US" sz="2400" b="0" i="1" smtClean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12</m:t>
                      </m:r>
                      <m:r>
                        <a:rPr lang="en-US" sz="2400" b="0" i="1" smtClean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×(−4)</m:t>
                      </m:r>
                    </m:oMath>
                  </m:oMathPara>
                </a14:m>
                <a:endParaRPr lang="en-US" sz="2400" dirty="0">
                  <a:solidFill>
                    <a:prstClr val="black"/>
                  </a:solidFill>
                </a:endParaRPr>
              </a:p>
              <a:p>
                <a:pPr>
                  <a:lnSpc>
                    <a:spcPct val="15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 −20&lt;48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17" name="Rectangle 16">
                <a:extLst>
                  <a:ext uri="{FF2B5EF4-FFF2-40B4-BE49-F238E27FC236}">
                    <a16:creationId xmlns:a16="http://schemas.microsoft.com/office/drawing/2014/main" id="{E0895671-2D33-4A91-ABBC-DF48C7F4D1AA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23629" y="2965089"/>
                <a:ext cx="3619500" cy="1754326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22" name="Group 21">
            <a:extLst>
              <a:ext uri="{FF2B5EF4-FFF2-40B4-BE49-F238E27FC236}">
                <a16:creationId xmlns:a16="http://schemas.microsoft.com/office/drawing/2014/main" id="{0BA2D65C-076F-4D58-9660-AAC4B59B4A03}"/>
              </a:ext>
            </a:extLst>
          </p:cNvPr>
          <p:cNvGrpSpPr/>
          <p:nvPr/>
        </p:nvGrpSpPr>
        <p:grpSpPr>
          <a:xfrm>
            <a:off x="824032" y="2104280"/>
            <a:ext cx="1411934" cy="778367"/>
            <a:chOff x="740334" y="3043297"/>
            <a:chExt cx="1417043" cy="999041"/>
          </a:xfrm>
        </p:grpSpPr>
        <p:pic>
          <p:nvPicPr>
            <p:cNvPr id="31" name="Picture 30">
              <a:extLst>
                <a:ext uri="{FF2B5EF4-FFF2-40B4-BE49-F238E27FC236}">
                  <a16:creationId xmlns:a16="http://schemas.microsoft.com/office/drawing/2014/main" id="{A4DB5A84-C689-4C21-9F94-3AFBF643B0A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alphaModFix amt="5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colorTemperature colorTemp="9504"/>
                      </a14:imgEffect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0334" y="3043297"/>
              <a:ext cx="1417043" cy="999041"/>
            </a:xfrm>
            <a:prstGeom prst="rect">
              <a:avLst/>
            </a:prstGeom>
          </p:spPr>
        </p:pic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DF93AD0A-DFF1-4F3D-B599-EDFDDD288EF3}"/>
                </a:ext>
              </a:extLst>
            </p:cNvPr>
            <p:cNvSpPr txBox="1"/>
            <p:nvPr/>
          </p:nvSpPr>
          <p:spPr>
            <a:xfrm>
              <a:off x="853077" y="3270438"/>
              <a:ext cx="1191556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Contoh:</a:t>
              </a:r>
            </a:p>
          </p:txBody>
        </p:sp>
      </p:grpSp>
      <p:sp>
        <p:nvSpPr>
          <p:cNvPr id="2" name="Rectangle 1">
            <a:extLst>
              <a:ext uri="{FF2B5EF4-FFF2-40B4-BE49-F238E27FC236}">
                <a16:creationId xmlns:a16="http://schemas.microsoft.com/office/drawing/2014/main" id="{7DF8186F-C014-4816-B57C-FCF5F08D640E}"/>
              </a:ext>
            </a:extLst>
          </p:cNvPr>
          <p:cNvSpPr/>
          <p:nvPr/>
        </p:nvSpPr>
        <p:spPr>
          <a:xfrm>
            <a:off x="4930873" y="4270631"/>
            <a:ext cx="142584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err="1">
                <a:solidFill>
                  <a:prstClr val="black"/>
                </a:solidFill>
              </a:rPr>
              <a:t>Kalimat</a:t>
            </a:r>
            <a:r>
              <a:rPr lang="en-US" dirty="0">
                <a:solidFill>
                  <a:prstClr val="black"/>
                </a:solidFill>
              </a:rPr>
              <a:t> salah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" name="Rectangle 13">
                <a:extLst>
                  <a:ext uri="{FF2B5EF4-FFF2-40B4-BE49-F238E27FC236}">
                    <a16:creationId xmlns:a16="http://schemas.microsoft.com/office/drawing/2014/main" id="{7DC08AC1-76D0-4EFF-AB18-B1C6095AA42F}"/>
                  </a:ext>
                </a:extLst>
              </p:cNvPr>
              <p:cNvSpPr/>
              <p:nvPr/>
            </p:nvSpPr>
            <p:spPr>
              <a:xfrm>
                <a:off x="1731851" y="4888075"/>
                <a:ext cx="9249723" cy="105471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en-US" sz="2200" dirty="0">
                    <a:solidFill>
                      <a:prstClr val="black"/>
                    </a:solidFill>
                  </a:rPr>
                  <a:t>Agar </a:t>
                </a:r>
                <a:r>
                  <a:rPr lang="en-US" sz="2200" dirty="0" err="1">
                    <a:solidFill>
                      <a:prstClr val="black"/>
                    </a:solidFill>
                  </a:rPr>
                  <a:t>menjadi</a:t>
                </a:r>
                <a:r>
                  <a:rPr lang="en-US" sz="2200" dirty="0">
                    <a:solidFill>
                      <a:prstClr val="black"/>
                    </a:solidFill>
                  </a:rPr>
                  <a:t> </a:t>
                </a:r>
                <a:r>
                  <a:rPr lang="en-US" sz="2200" dirty="0" err="1">
                    <a:solidFill>
                      <a:prstClr val="black"/>
                    </a:solidFill>
                  </a:rPr>
                  <a:t>kalimat</a:t>
                </a:r>
                <a:r>
                  <a:rPr lang="en-US" sz="2200" dirty="0">
                    <a:solidFill>
                      <a:prstClr val="black"/>
                    </a:solidFill>
                  </a:rPr>
                  <a:t> </a:t>
                </a:r>
                <a:r>
                  <a:rPr lang="en-US" sz="2200" dirty="0" err="1">
                    <a:solidFill>
                      <a:prstClr val="black"/>
                    </a:solidFill>
                  </a:rPr>
                  <a:t>benar</a:t>
                </a:r>
                <a:r>
                  <a:rPr lang="en-US" sz="2200" dirty="0">
                    <a:solidFill>
                      <a:prstClr val="black"/>
                    </a:solidFill>
                  </a:rPr>
                  <a:t>, </a:t>
                </a:r>
                <a:r>
                  <a:rPr lang="en-US" sz="2200" dirty="0" err="1">
                    <a:solidFill>
                      <a:prstClr val="black"/>
                    </a:solidFill>
                  </a:rPr>
                  <a:t>maka</a:t>
                </a:r>
                <a:r>
                  <a:rPr lang="en-US" sz="2200" dirty="0">
                    <a:solidFill>
                      <a:prstClr val="black"/>
                    </a:solidFill>
                  </a:rPr>
                  <a:t> </a:t>
                </a:r>
                <a:r>
                  <a:rPr lang="en-US" sz="2200" dirty="0" err="1">
                    <a:solidFill>
                      <a:prstClr val="black"/>
                    </a:solidFill>
                  </a:rPr>
                  <a:t>tanda</a:t>
                </a:r>
                <a:r>
                  <a:rPr lang="en-US" sz="2200" dirty="0">
                    <a:solidFill>
                      <a:prstClr val="black"/>
                    </a:solidFill>
                  </a:rPr>
                  <a:t> </a:t>
                </a:r>
                <a:r>
                  <a:rPr lang="en-US" sz="2200" dirty="0" err="1">
                    <a:solidFill>
                      <a:prstClr val="black"/>
                    </a:solidFill>
                  </a:rPr>
                  <a:t>ketidaksamaan</a:t>
                </a:r>
                <a:r>
                  <a:rPr lang="en-US" sz="2200" dirty="0">
                    <a:solidFill>
                      <a:prstClr val="black"/>
                    </a:solidFill>
                  </a:rPr>
                  <a:t> “</a:t>
                </a:r>
                <a14:m>
                  <m:oMath xmlns:m="http://schemas.openxmlformats.org/officeDocument/2006/math">
                    <m:r>
                      <a:rPr lang="en-US" sz="2200" b="0" i="1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&lt;</m:t>
                    </m:r>
                  </m:oMath>
                </a14:m>
                <a:r>
                  <a:rPr lang="en-US" sz="2200" dirty="0">
                    <a:solidFill>
                      <a:prstClr val="black"/>
                    </a:solidFill>
                  </a:rPr>
                  <a:t>“ </a:t>
                </a:r>
                <a:r>
                  <a:rPr lang="en-US" sz="2200" dirty="0" err="1">
                    <a:solidFill>
                      <a:prstClr val="black"/>
                    </a:solidFill>
                  </a:rPr>
                  <a:t>diubah</a:t>
                </a:r>
                <a:r>
                  <a:rPr lang="en-US" sz="2200" dirty="0">
                    <a:solidFill>
                      <a:prstClr val="black"/>
                    </a:solidFill>
                  </a:rPr>
                  <a:t> </a:t>
                </a:r>
                <a:r>
                  <a:rPr lang="en-US" sz="2200" dirty="0" err="1">
                    <a:solidFill>
                      <a:prstClr val="black"/>
                    </a:solidFill>
                  </a:rPr>
                  <a:t>menajadi</a:t>
                </a:r>
                <a:r>
                  <a:rPr lang="en-US" sz="2200" dirty="0">
                    <a:solidFill>
                      <a:prstClr val="black"/>
                    </a:solidFill>
                  </a:rPr>
                  <a:t> “</a:t>
                </a:r>
                <a14:m>
                  <m:oMath xmlns:m="http://schemas.openxmlformats.org/officeDocument/2006/math">
                    <m:r>
                      <a:rPr lang="en-US" sz="22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&gt;</m:t>
                    </m:r>
                  </m:oMath>
                </a14:m>
                <a:r>
                  <a:rPr lang="en-US" sz="2200" dirty="0">
                    <a:solidFill>
                      <a:prstClr val="black"/>
                    </a:solidFill>
                  </a:rPr>
                  <a:t>” </a:t>
                </a:r>
                <a:r>
                  <a:rPr lang="en-US" sz="2200" dirty="0" err="1">
                    <a:solidFill>
                      <a:prstClr val="black"/>
                    </a:solidFill>
                  </a:rPr>
                  <a:t>sehingga</a:t>
                </a:r>
                <a:r>
                  <a:rPr lang="en-US" sz="2200" dirty="0">
                    <a:solidFill>
                      <a:prstClr val="black"/>
                    </a:solidFill>
                  </a:rPr>
                  <a:t> </a:t>
                </a:r>
                <a:r>
                  <a:rPr lang="en-US" sz="2200" dirty="0" err="1">
                    <a:solidFill>
                      <a:prstClr val="black"/>
                    </a:solidFill>
                  </a:rPr>
                  <a:t>diperoleh</a:t>
                </a:r>
                <a:r>
                  <a:rPr lang="en-US" sz="2200" dirty="0">
                    <a:solidFill>
                      <a:prstClr val="black"/>
                    </a:solidFill>
                  </a:rPr>
                  <a:t> </a:t>
                </a:r>
                <a14:m>
                  <m:oMath xmlns:m="http://schemas.openxmlformats.org/officeDocument/2006/math">
                    <m:r>
                      <a:rPr lang="en-US" sz="22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−4</m:t>
                    </m:r>
                    <m:r>
                      <a:rPr lang="en-US" sz="2200" b="0" i="1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&gt;48</m:t>
                    </m:r>
                  </m:oMath>
                </a14:m>
                <a:r>
                  <a:rPr lang="en-US" sz="2200" dirty="0"/>
                  <a:t> yang </a:t>
                </a:r>
                <a:r>
                  <a:rPr lang="en-US" sz="2200" dirty="0" err="1"/>
                  <a:t>merupakan</a:t>
                </a:r>
                <a:r>
                  <a:rPr lang="en-US" sz="2200" dirty="0"/>
                  <a:t> </a:t>
                </a:r>
                <a:r>
                  <a:rPr lang="en-US" sz="2200" dirty="0" err="1"/>
                  <a:t>kalimat</a:t>
                </a:r>
                <a:r>
                  <a:rPr lang="en-US" sz="2200" dirty="0"/>
                  <a:t> </a:t>
                </a:r>
                <a:r>
                  <a:rPr lang="en-US" sz="2200" dirty="0" err="1"/>
                  <a:t>benar</a:t>
                </a:r>
                <a:r>
                  <a:rPr lang="en-US" sz="2200" dirty="0"/>
                  <a:t>.</a:t>
                </a:r>
              </a:p>
            </p:txBody>
          </p:sp>
        </mc:Choice>
        <mc:Fallback xmlns="">
          <p:sp>
            <p:nvSpPr>
              <p:cNvPr id="14" name="Rectangle 13">
                <a:extLst>
                  <a:ext uri="{FF2B5EF4-FFF2-40B4-BE49-F238E27FC236}">
                    <a16:creationId xmlns:a16="http://schemas.microsoft.com/office/drawing/2014/main" id="{7DC08AC1-76D0-4EFF-AB18-B1C6095AA42F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31851" y="4888075"/>
                <a:ext cx="9249723" cy="1054712"/>
              </a:xfrm>
              <a:prstGeom prst="rect">
                <a:avLst/>
              </a:prstGeom>
              <a:blipFill>
                <a:blip r:embed="rId5"/>
                <a:stretch>
                  <a:fillRect l="-857" r="-857" b="-1040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10975196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>
            <a:extLst>
              <a:ext uri="{FF2B5EF4-FFF2-40B4-BE49-F238E27FC236}">
                <a16:creationId xmlns:a16="http://schemas.microsoft.com/office/drawing/2014/main" id="{B3F29BDB-8CA4-47AE-85B8-81E32402639A}"/>
              </a:ext>
            </a:extLst>
          </p:cNvPr>
          <p:cNvGrpSpPr/>
          <p:nvPr/>
        </p:nvGrpSpPr>
        <p:grpSpPr>
          <a:xfrm>
            <a:off x="401175" y="305545"/>
            <a:ext cx="8418975" cy="1294655"/>
            <a:chOff x="469814" y="220947"/>
            <a:chExt cx="9441467" cy="1294655"/>
          </a:xfrm>
        </p:grpSpPr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F0CE50D9-5492-499E-B339-42E1101E7C8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alphaModFix amt="5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colorTemperature colorTemp="9504"/>
                      </a14:imgEffect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9814" y="220947"/>
              <a:ext cx="9441467" cy="1294655"/>
            </a:xfrm>
            <a:prstGeom prst="rect">
              <a:avLst/>
            </a:prstGeom>
          </p:spPr>
        </p:pic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A33C86E8-98DE-41C9-AF42-259C446CEF3C}"/>
                </a:ext>
              </a:extLst>
            </p:cNvPr>
            <p:cNvSpPr txBox="1"/>
            <p:nvPr/>
          </p:nvSpPr>
          <p:spPr>
            <a:xfrm>
              <a:off x="1128699" y="704816"/>
              <a:ext cx="8782582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lvl="0">
                <a:defRPr/>
              </a:pPr>
              <a:r>
                <a:rPr lang="en-US" sz="2400" b="1" noProof="0" dirty="0">
                  <a:solidFill>
                    <a:prstClr val="black"/>
                  </a:solidFill>
                  <a:latin typeface="Calibri" panose="020F0502020204030204"/>
                </a:rPr>
                <a:t>4</a:t>
              </a:r>
              <a:r>
                <a: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. </a:t>
              </a:r>
              <a:r>
                <a:rPr kumimoji="0" lang="en-US" sz="24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Penyelesaian</a:t>
              </a:r>
              <a:r>
                <a: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 </a:t>
              </a:r>
              <a:r>
                <a:rPr kumimoji="0" lang="en-US" sz="24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Pertidaksamaan</a:t>
              </a:r>
              <a:r>
                <a: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 yang </a:t>
              </a:r>
              <a:r>
                <a:rPr kumimoji="0" lang="en-US" sz="24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Memuat</a:t>
              </a:r>
              <a:r>
                <a: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 </a:t>
              </a:r>
              <a:r>
                <a:rPr kumimoji="0" lang="en-US" sz="24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Pecahan</a:t>
              </a:r>
              <a:endPara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17" name="Rectangle 16">
                <a:extLst>
                  <a:ext uri="{FF2B5EF4-FFF2-40B4-BE49-F238E27FC236}">
                    <a16:creationId xmlns:a16="http://schemas.microsoft.com/office/drawing/2014/main" id="{E0895671-2D33-4A91-ABBC-DF48C7F4D1AA}"/>
                  </a:ext>
                </a:extLst>
              </p:cNvPr>
              <p:cNvSpPr/>
              <p:nvPr/>
            </p:nvSpPr>
            <p:spPr>
              <a:xfrm>
                <a:off x="401175" y="2532966"/>
                <a:ext cx="10601771" cy="351487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sz="2400" dirty="0">
                    <a:solidFill>
                      <a:prstClr val="black"/>
                    </a:solidFill>
                  </a:rPr>
                  <a:t>Tentukan </a:t>
                </a:r>
                <a:r>
                  <a:rPr lang="en-US" sz="2400" dirty="0" err="1">
                    <a:solidFill>
                      <a:prstClr val="black"/>
                    </a:solidFill>
                  </a:rPr>
                  <a:t>himpunan</a:t>
                </a:r>
                <a:r>
                  <a:rPr lang="en-US" sz="2400" dirty="0">
                    <a:solidFill>
                      <a:prstClr val="black"/>
                    </a:solidFill>
                  </a:rPr>
                  <a:t> </a:t>
                </a:r>
                <a:r>
                  <a:rPr lang="en-US" sz="2400" dirty="0" err="1">
                    <a:solidFill>
                      <a:prstClr val="black"/>
                    </a:solidFill>
                  </a:rPr>
                  <a:t>penyelesaian</a:t>
                </a:r>
                <a:r>
                  <a:rPr lang="en-US" sz="2400" dirty="0">
                    <a:solidFill>
                      <a:prstClr val="black"/>
                    </a:solidFill>
                  </a:rPr>
                  <a:t> </a:t>
                </a:r>
                <a:r>
                  <a:rPr lang="en-US" sz="2400" dirty="0" err="1">
                    <a:solidFill>
                      <a:prstClr val="black"/>
                    </a:solidFill>
                  </a:rPr>
                  <a:t>dari</a:t>
                </a:r>
                <a:r>
                  <a:rPr lang="en-US" sz="2400" dirty="0">
                    <a:solidFill>
                      <a:prstClr val="black"/>
                    </a:solidFill>
                  </a:rPr>
                  <a:t> </a:t>
                </a:r>
                <a:r>
                  <a:rPr lang="en-US" sz="2400" dirty="0" err="1">
                    <a:solidFill>
                      <a:prstClr val="black"/>
                    </a:solidFill>
                  </a:rPr>
                  <a:t>pertidaksamaan</a:t>
                </a:r>
                <a:r>
                  <a:rPr lang="en-US" sz="2400" dirty="0">
                    <a:solidFill>
                      <a:prstClr val="black"/>
                    </a:solidFill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40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400" b="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num>
                      <m:den>
                        <m:r>
                          <a:rPr lang="en-US" sz="2400" b="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5</m:t>
                        </m:r>
                      </m:den>
                    </m:f>
                    <m:d>
                      <m:dPr>
                        <m:ctrlPr>
                          <a:rPr lang="en-US" sz="2400" b="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400" b="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en-US" sz="2400" b="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+6</m:t>
                        </m:r>
                      </m:e>
                    </m:d>
                    <m:r>
                      <a:rPr lang="en-US" sz="2400" b="0" i="1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≥</m:t>
                    </m:r>
                    <m:f>
                      <m:fPr>
                        <m:ctrlPr>
                          <a:rPr lang="en-US" sz="2400" b="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400" b="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sz="2400" b="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3</m:t>
                        </m:r>
                      </m:den>
                    </m:f>
                    <m:d>
                      <m:dPr>
                        <m:ctrlPr>
                          <a:rPr lang="en-US" sz="2400" b="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400" b="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5</m:t>
                        </m:r>
                        <m:r>
                          <a:rPr lang="en-US" sz="2400" b="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𝑥</m:t>
                        </m:r>
                        <m:r>
                          <a:rPr lang="en-US" sz="2400" b="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−8</m:t>
                        </m:r>
                      </m:e>
                    </m:d>
                    <m:r>
                      <a:rPr lang="en-US" sz="2400" b="0" i="1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.</m:t>
                    </m:r>
                  </m:oMath>
                </a14:m>
                <a:endParaRPr lang="en-US" sz="2400" dirty="0">
                  <a:solidFill>
                    <a:prstClr val="black"/>
                  </a:solidFill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sz="2400" b="1" dirty="0" err="1">
                    <a:solidFill>
                      <a:prstClr val="black"/>
                    </a:solidFill>
                  </a:rPr>
                  <a:t>Jawab</a:t>
                </a:r>
                <a:r>
                  <a:rPr lang="en-US" sz="2400" b="1" dirty="0">
                    <a:solidFill>
                      <a:prstClr val="black"/>
                    </a:solidFill>
                  </a:rPr>
                  <a:t>:</a:t>
                </a:r>
                <a:r>
                  <a:rPr lang="en-US" sz="2400" dirty="0">
                    <a:solidFill>
                      <a:prstClr val="black"/>
                    </a:solidFill>
                  </a:rPr>
                  <a:t> </a:t>
                </a:r>
              </a:p>
              <a:p>
                <a:pPr>
                  <a:lnSpc>
                    <a:spcPct val="15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4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4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num>
                        <m:den>
                          <m:r>
                            <a:rPr lang="en-US" sz="24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5</m:t>
                          </m:r>
                        </m:den>
                      </m:f>
                      <m:d>
                        <m:dPr>
                          <m:ctrlPr>
                            <a:rPr lang="en-US" sz="24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4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en-US" sz="24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+6</m:t>
                          </m:r>
                        </m:e>
                      </m:d>
                      <m:r>
                        <a:rPr lang="en-US" sz="24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≥</m:t>
                      </m:r>
                      <m:f>
                        <m:fPr>
                          <m:ctrlPr>
                            <a:rPr lang="en-US" sz="24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4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US" sz="24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3</m:t>
                          </m:r>
                        </m:den>
                      </m:f>
                      <m:d>
                        <m:dPr>
                          <m:ctrlPr>
                            <a:rPr lang="en-US" sz="24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4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5</m:t>
                          </m:r>
                          <m:r>
                            <a:rPr lang="en-US" sz="24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𝑥</m:t>
                          </m:r>
                          <m:r>
                            <a:rPr lang="en-US" sz="24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−8</m:t>
                          </m:r>
                        </m:e>
                      </m:d>
                    </m:oMath>
                  </m:oMathPara>
                </a14:m>
                <a:endParaRPr lang="en-US" sz="2400" dirty="0">
                  <a:solidFill>
                    <a:prstClr val="black"/>
                  </a:solidFill>
                  <a:latin typeface="Cambria Math" panose="02040503050406030204" pitchFamily="18" charset="0"/>
                </a:endParaRPr>
              </a:p>
              <a:p>
                <a:pPr>
                  <a:lnSpc>
                    <a:spcPct val="15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15</m:t>
                      </m:r>
                      <m:r>
                        <a:rPr lang="en-US" sz="2400" i="1" smtClean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</m:t>
                      </m:r>
                      <m:f>
                        <m:fPr>
                          <m:ctrlPr>
                            <a:rPr lang="en-US" sz="24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4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num>
                        <m:den>
                          <m:r>
                            <a:rPr lang="en-US" sz="24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5</m:t>
                          </m:r>
                        </m:den>
                      </m:f>
                      <m:d>
                        <m:dPr>
                          <m:ctrlPr>
                            <a:rPr lang="en-US" sz="24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4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en-US" sz="24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+6</m:t>
                          </m:r>
                        </m:e>
                      </m:d>
                      <m:r>
                        <a:rPr lang="en-US" sz="24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≥</m:t>
                      </m:r>
                      <m:r>
                        <a:rPr lang="en-US" sz="2400" b="0" i="1" smtClean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15</m:t>
                      </m:r>
                      <m:r>
                        <a:rPr lang="en-US" sz="24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</m:t>
                      </m:r>
                      <m:f>
                        <m:fPr>
                          <m:ctrlPr>
                            <a:rPr lang="en-US" sz="24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4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US" sz="24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3</m:t>
                          </m:r>
                        </m:den>
                      </m:f>
                      <m:d>
                        <m:dPr>
                          <m:ctrlPr>
                            <a:rPr lang="en-US" sz="24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4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5</m:t>
                          </m:r>
                          <m:r>
                            <a:rPr lang="en-US" sz="24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𝑥</m:t>
                          </m:r>
                          <m:r>
                            <a:rPr lang="en-US" sz="24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−8</m:t>
                          </m:r>
                        </m:e>
                      </m:d>
                    </m:oMath>
                  </m:oMathPara>
                </a14:m>
                <a:endParaRPr lang="en-US" sz="2400" dirty="0">
                  <a:solidFill>
                    <a:prstClr val="black"/>
                  </a:solidFill>
                  <a:latin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17" name="Rectangle 16">
                <a:extLst>
                  <a:ext uri="{FF2B5EF4-FFF2-40B4-BE49-F238E27FC236}">
                    <a16:creationId xmlns:a16="http://schemas.microsoft.com/office/drawing/2014/main" id="{E0895671-2D33-4A91-ABBC-DF48C7F4D1AA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1175" y="2532966"/>
                <a:ext cx="10601771" cy="3514873"/>
              </a:xfrm>
              <a:prstGeom prst="rect">
                <a:avLst/>
              </a:prstGeom>
              <a:blipFill>
                <a:blip r:embed="rId4"/>
                <a:stretch>
                  <a:fillRect l="-92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22" name="Group 21">
            <a:extLst>
              <a:ext uri="{FF2B5EF4-FFF2-40B4-BE49-F238E27FC236}">
                <a16:creationId xmlns:a16="http://schemas.microsoft.com/office/drawing/2014/main" id="{0BA2D65C-076F-4D58-9660-AAC4B59B4A03}"/>
              </a:ext>
            </a:extLst>
          </p:cNvPr>
          <p:cNvGrpSpPr/>
          <p:nvPr/>
        </p:nvGrpSpPr>
        <p:grpSpPr>
          <a:xfrm>
            <a:off x="711695" y="1789231"/>
            <a:ext cx="1411934" cy="778367"/>
            <a:chOff x="740334" y="3043297"/>
            <a:chExt cx="1417043" cy="999041"/>
          </a:xfrm>
        </p:grpSpPr>
        <p:pic>
          <p:nvPicPr>
            <p:cNvPr id="31" name="Picture 30">
              <a:extLst>
                <a:ext uri="{FF2B5EF4-FFF2-40B4-BE49-F238E27FC236}">
                  <a16:creationId xmlns:a16="http://schemas.microsoft.com/office/drawing/2014/main" id="{A4DB5A84-C689-4C21-9F94-3AFBF643B0A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alphaModFix amt="5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colorTemperature colorTemp="9504"/>
                      </a14:imgEffect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0334" y="3043297"/>
              <a:ext cx="1417043" cy="999041"/>
            </a:xfrm>
            <a:prstGeom prst="rect">
              <a:avLst/>
            </a:prstGeom>
          </p:spPr>
        </p:pic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DF93AD0A-DFF1-4F3D-B599-EDFDDD288EF3}"/>
                </a:ext>
              </a:extLst>
            </p:cNvPr>
            <p:cNvSpPr txBox="1"/>
            <p:nvPr/>
          </p:nvSpPr>
          <p:spPr>
            <a:xfrm>
              <a:off x="853077" y="3270438"/>
              <a:ext cx="1191556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Contoh: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29596979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7" name="Rectangle 6">
                <a:extLst>
                  <a:ext uri="{FF2B5EF4-FFF2-40B4-BE49-F238E27FC236}">
                    <a16:creationId xmlns:a16="http://schemas.microsoft.com/office/drawing/2014/main" id="{495EE253-C2C4-4766-BCC7-B13597F07B5E}"/>
                  </a:ext>
                </a:extLst>
              </p:cNvPr>
              <p:cNvSpPr/>
              <p:nvPr/>
            </p:nvSpPr>
            <p:spPr>
              <a:xfrm>
                <a:off x="344025" y="610967"/>
                <a:ext cx="10601771" cy="438857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6</m:t>
                      </m:r>
                      <m:d>
                        <m:dPr>
                          <m:ctrlPr>
                            <a:rPr lang="en-US" sz="24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4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en-US" sz="24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+6</m:t>
                          </m:r>
                        </m:e>
                      </m:d>
                      <m:r>
                        <a:rPr lang="en-US" sz="24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≥</m:t>
                      </m:r>
                      <m:r>
                        <a:rPr lang="en-US" sz="2400" b="0" i="1" smtClean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5</m:t>
                      </m:r>
                      <m:d>
                        <m:dPr>
                          <m:ctrlPr>
                            <a:rPr lang="en-US" sz="24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4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5</m:t>
                          </m:r>
                          <m:r>
                            <a:rPr lang="en-US" sz="24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𝑥</m:t>
                          </m:r>
                          <m:r>
                            <a:rPr lang="en-US" sz="24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−8</m:t>
                          </m:r>
                        </m:e>
                      </m:d>
                    </m:oMath>
                  </m:oMathPara>
                </a14:m>
                <a:endParaRPr lang="en-US" sz="2400" dirty="0">
                  <a:solidFill>
                    <a:prstClr val="black"/>
                  </a:solidFill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pPr>
                  <a:lnSpc>
                    <a:spcPct val="15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6</m:t>
                      </m:r>
                      <m:r>
                        <a:rPr lang="en-US" sz="2400" b="0" i="1" smtClean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sz="2400" b="0" i="1" smtClean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+36≥25</m:t>
                      </m:r>
                      <m:r>
                        <a:rPr lang="en-US" sz="2400" b="0" i="1" smtClean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𝑥</m:t>
                      </m:r>
                      <m:r>
                        <a:rPr lang="en-US" sz="2400" b="0" i="1" smtClean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−40</m:t>
                      </m:r>
                    </m:oMath>
                  </m:oMathPara>
                </a14:m>
                <a:endParaRPr lang="en-US" sz="2400" dirty="0">
                  <a:solidFill>
                    <a:prstClr val="black"/>
                  </a:solidFill>
                  <a:latin typeface="Cambria Math" panose="02040503050406030204" pitchFamily="18" charset="0"/>
                </a:endParaRPr>
              </a:p>
              <a:p>
                <a:pPr>
                  <a:lnSpc>
                    <a:spcPct val="15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6</m:t>
                      </m:r>
                      <m:r>
                        <a:rPr lang="en-US" sz="24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sz="2400" b="0" i="1" smtClean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−25</m:t>
                      </m:r>
                      <m:r>
                        <a:rPr lang="en-US" sz="2400" b="0" i="1" smtClean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sz="24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≥</m:t>
                      </m:r>
                      <m:r>
                        <a:rPr lang="en-US" sz="24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−40</m:t>
                      </m:r>
                      <m:r>
                        <a:rPr lang="en-US" sz="2400" b="0" i="1" smtClean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−36</m:t>
                      </m:r>
                    </m:oMath>
                  </m:oMathPara>
                </a14:m>
                <a:endParaRPr lang="en-US" sz="2400" dirty="0">
                  <a:solidFill>
                    <a:prstClr val="black"/>
                  </a:solidFill>
                  <a:latin typeface="Cambria Math" panose="02040503050406030204" pitchFamily="18" charset="0"/>
                </a:endParaRPr>
              </a:p>
              <a:p>
                <a:pPr>
                  <a:lnSpc>
                    <a:spcPct val="15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−19</m:t>
                      </m:r>
                      <m:r>
                        <a:rPr lang="en-US" sz="24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sz="24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≥−76</m:t>
                      </m:r>
                    </m:oMath>
                  </m:oMathPara>
                </a14:m>
                <a:endParaRPr lang="en-US" sz="2400" dirty="0">
                  <a:solidFill>
                    <a:prstClr val="black"/>
                  </a:solidFill>
                  <a:latin typeface="Cambria Math" panose="02040503050406030204" pitchFamily="18" charset="0"/>
                </a:endParaRPr>
              </a:p>
              <a:p>
                <a:pPr>
                  <a:lnSpc>
                    <a:spcPct val="15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−</m:t>
                      </m:r>
                      <m:f>
                        <m:fPr>
                          <m:ctrlPr>
                            <a:rPr lang="en-US" sz="2400" i="1" smtClea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400" b="0" i="1" smtClea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US" sz="2400" b="0" i="1" smtClea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19</m:t>
                          </m:r>
                        </m:den>
                      </m:f>
                      <m:r>
                        <a:rPr lang="en-US" sz="2400" i="1" smtClean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</m:t>
                      </m:r>
                      <m:r>
                        <a:rPr lang="en-US" sz="24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−19</m:t>
                      </m:r>
                      <m:r>
                        <a:rPr lang="en-US" sz="24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sz="24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≥−</m:t>
                      </m:r>
                      <m:f>
                        <m:fPr>
                          <m:ctrlPr>
                            <a:rPr lang="en-US" sz="24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4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US" sz="24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19</m:t>
                          </m:r>
                        </m:den>
                      </m:f>
                      <m:r>
                        <a:rPr lang="en-US" sz="24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×−76</m:t>
                      </m:r>
                    </m:oMath>
                  </m:oMathPara>
                </a14:m>
                <a:endParaRPr lang="en-US" sz="2400" dirty="0">
                  <a:solidFill>
                    <a:prstClr val="black"/>
                  </a:solidFill>
                  <a:latin typeface="Cambria Math" panose="02040503050406030204" pitchFamily="18" charset="0"/>
                </a:endParaRPr>
              </a:p>
              <a:p>
                <a:pPr>
                  <a:lnSpc>
                    <a:spcPct val="15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sz="2400" i="1" smtClean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≤</m:t>
                      </m:r>
                      <m:r>
                        <a:rPr lang="en-US" sz="2400" b="0" i="1" smtClean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4</m:t>
                      </m:r>
                    </m:oMath>
                  </m:oMathPara>
                </a14:m>
                <a:endParaRPr lang="en-US" sz="2400" dirty="0">
                  <a:solidFill>
                    <a:prstClr val="black"/>
                  </a:solidFill>
                  <a:latin typeface="Cambria Math" panose="02040503050406030204" pitchFamily="18" charset="0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sz="2400" dirty="0" err="1">
                    <a:solidFill>
                      <a:prstClr val="black"/>
                    </a:solidFill>
                  </a:rPr>
                  <a:t>Jadi</a:t>
                </a:r>
                <a:r>
                  <a:rPr lang="en-US" sz="2400" dirty="0">
                    <a:solidFill>
                      <a:prstClr val="black"/>
                    </a:solidFill>
                  </a:rPr>
                  <a:t>, </a:t>
                </a:r>
                <a:r>
                  <a:rPr lang="en-US" sz="2400" dirty="0" err="1">
                    <a:solidFill>
                      <a:prstClr val="black"/>
                    </a:solidFill>
                  </a:rPr>
                  <a:t>himpunan</a:t>
                </a:r>
                <a:r>
                  <a:rPr lang="en-US" sz="2400" dirty="0">
                    <a:solidFill>
                      <a:prstClr val="black"/>
                    </a:solidFill>
                  </a:rPr>
                  <a:t> </a:t>
                </a:r>
                <a:r>
                  <a:rPr lang="en-US" sz="2400" dirty="0" err="1">
                    <a:solidFill>
                      <a:prstClr val="black"/>
                    </a:solidFill>
                  </a:rPr>
                  <a:t>penyelesaianya</a:t>
                </a:r>
                <a:r>
                  <a:rPr lang="en-US" sz="2400" dirty="0">
                    <a:solidFill>
                      <a:prstClr val="black"/>
                    </a:solidFill>
                  </a:rPr>
                  <a:t> </a:t>
                </a:r>
                <a:r>
                  <a:rPr lang="en-US" sz="2400" dirty="0" err="1">
                    <a:solidFill>
                      <a:prstClr val="black"/>
                    </a:solidFill>
                  </a:rPr>
                  <a:t>adalah</a:t>
                </a:r>
                <a:r>
                  <a:rPr lang="en-US" sz="2400" dirty="0">
                    <a:solidFill>
                      <a:prstClr val="black"/>
                    </a:solidFill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|"/>
                        <m:ctrlPr>
                          <a:rPr lang="en-US" sz="2400" b="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400" b="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𝑥</m:t>
                        </m:r>
                        <m:r>
                          <a:rPr lang="en-US" sz="2400" b="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 </m:t>
                        </m:r>
                      </m:e>
                    </m:d>
                    <m:r>
                      <a:rPr lang="en-US" sz="2400" b="0" i="1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𝑥</m:t>
                    </m:r>
                    <m:r>
                      <a:rPr lang="en-US" sz="24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≤</m:t>
                    </m:r>
                    <m:r>
                      <a:rPr lang="en-US" sz="2400" b="0" i="1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4,</m:t>
                    </m:r>
                    <m:r>
                      <a:rPr lang="en-US" sz="2400" b="0" i="1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𝑥</m:t>
                    </m:r>
                    <m:r>
                      <a:rPr lang="en-US" sz="2400" b="0" i="1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∈</m:t>
                    </m:r>
                  </m:oMath>
                </a14:m>
                <a:r>
                  <a:rPr lang="en-US" sz="2400" dirty="0">
                    <a:solidFill>
                      <a:prstClr val="black"/>
                    </a:solidFill>
                    <a:latin typeface="Cambria Math" panose="02040503050406030204" pitchFamily="18" charset="0"/>
                  </a:rPr>
                  <a:t> </a:t>
                </a:r>
                <a:r>
                  <a:rPr lang="en-US" sz="2400" dirty="0" err="1">
                    <a:solidFill>
                      <a:prstClr val="black"/>
                    </a:solidFill>
                  </a:rPr>
                  <a:t>bilangan</a:t>
                </a:r>
                <a:r>
                  <a:rPr lang="en-US" sz="2400" dirty="0">
                    <a:solidFill>
                      <a:prstClr val="black"/>
                    </a:solidFill>
                  </a:rPr>
                  <a:t> </a:t>
                </a:r>
                <a:r>
                  <a:rPr lang="en-US" sz="2400" dirty="0" err="1">
                    <a:solidFill>
                      <a:prstClr val="black"/>
                    </a:solidFill>
                  </a:rPr>
                  <a:t>rasional</a:t>
                </a:r>
                <a14:m>
                  <m:oMath xmlns:m="http://schemas.openxmlformats.org/officeDocument/2006/math">
                    <m:r>
                      <a:rPr lang="en-US" sz="2400" b="0" i="0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}</m:t>
                    </m:r>
                  </m:oMath>
                </a14:m>
                <a:r>
                  <a:rPr lang="en-US" sz="2400" dirty="0">
                    <a:solidFill>
                      <a:prstClr val="black"/>
                    </a:solidFill>
                    <a:latin typeface="Cambria Math" panose="02040503050406030204" pitchFamily="18" charset="0"/>
                  </a:rPr>
                  <a:t>.</a:t>
                </a:r>
              </a:p>
            </p:txBody>
          </p:sp>
        </mc:Choice>
        <mc:Fallback xmlns="">
          <p:sp>
            <p:nvSpPr>
              <p:cNvPr id="7" name="Rectangle 6">
                <a:extLst>
                  <a:ext uri="{FF2B5EF4-FFF2-40B4-BE49-F238E27FC236}">
                    <a16:creationId xmlns:a16="http://schemas.microsoft.com/office/drawing/2014/main" id="{495EE253-C2C4-4766-BCC7-B13597F07B5E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4025" y="610967"/>
                <a:ext cx="10601771" cy="4388574"/>
              </a:xfrm>
              <a:prstGeom prst="rect">
                <a:avLst/>
              </a:prstGeom>
              <a:blipFill>
                <a:blip r:embed="rId2"/>
                <a:stretch>
                  <a:fillRect l="-862" b="-25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17113337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>
            <a:extLst>
              <a:ext uri="{FF2B5EF4-FFF2-40B4-BE49-F238E27FC236}">
                <a16:creationId xmlns:a16="http://schemas.microsoft.com/office/drawing/2014/main" id="{B3F29BDB-8CA4-47AE-85B8-81E32402639A}"/>
              </a:ext>
            </a:extLst>
          </p:cNvPr>
          <p:cNvGrpSpPr/>
          <p:nvPr/>
        </p:nvGrpSpPr>
        <p:grpSpPr>
          <a:xfrm>
            <a:off x="401175" y="305545"/>
            <a:ext cx="8838075" cy="1152319"/>
            <a:chOff x="469814" y="220947"/>
            <a:chExt cx="9932831" cy="1294655"/>
          </a:xfrm>
        </p:grpSpPr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F0CE50D9-5492-499E-B339-42E1101E7C8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alphaModFix amt="5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colorTemperature colorTemp="9504"/>
                      </a14:imgEffect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9814" y="220947"/>
              <a:ext cx="9932831" cy="1294655"/>
            </a:xfrm>
            <a:prstGeom prst="rect">
              <a:avLst/>
            </a:prstGeom>
          </p:spPr>
        </p:pic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A33C86E8-98DE-41C9-AF42-259C446CEF3C}"/>
                </a:ext>
              </a:extLst>
            </p:cNvPr>
            <p:cNvSpPr txBox="1"/>
            <p:nvPr/>
          </p:nvSpPr>
          <p:spPr>
            <a:xfrm>
              <a:off x="1044938" y="708884"/>
              <a:ext cx="8782582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lvl="0">
                <a:defRPr/>
              </a:pPr>
              <a:r>
                <a:rPr kumimoji="0" lang="en-US" sz="2400" b="1" i="0" u="none" strike="noStrike" kern="1200" cap="none" spc="0" normalizeH="0" baseline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5</a:t>
              </a:r>
              <a:r>
                <a: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. </a:t>
              </a:r>
              <a:r>
                <a:rPr kumimoji="0" lang="en-US" sz="24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Grafik</a:t>
              </a:r>
              <a:r>
                <a: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 </a:t>
              </a:r>
              <a:r>
                <a:rPr kumimoji="0" lang="en-US" sz="24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Penyelesaian</a:t>
              </a:r>
              <a:r>
                <a: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 </a:t>
              </a:r>
              <a:r>
                <a:rPr kumimoji="0" lang="en-US" sz="24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Pertidaksamaan</a:t>
              </a:r>
              <a:r>
                <a: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 Linear Satu </a:t>
              </a:r>
              <a:r>
                <a:rPr kumimoji="0" lang="en-US" sz="24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Variabel</a:t>
              </a:r>
              <a:endPara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17" name="Rectangle 16">
                <a:extLst>
                  <a:ext uri="{FF2B5EF4-FFF2-40B4-BE49-F238E27FC236}">
                    <a16:creationId xmlns:a16="http://schemas.microsoft.com/office/drawing/2014/main" id="{E0895671-2D33-4A91-ABBC-DF48C7F4D1AA}"/>
                  </a:ext>
                </a:extLst>
              </p:cNvPr>
              <p:cNvSpPr/>
              <p:nvPr/>
            </p:nvSpPr>
            <p:spPr>
              <a:xfrm>
                <a:off x="532712" y="2443191"/>
                <a:ext cx="10876425" cy="286232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sz="2400" dirty="0">
                    <a:solidFill>
                      <a:prstClr val="black"/>
                    </a:solidFill>
                  </a:rPr>
                  <a:t>Buatlah </a:t>
                </a:r>
                <a:r>
                  <a:rPr lang="en-US" sz="2400" dirty="0" err="1">
                    <a:solidFill>
                      <a:prstClr val="black"/>
                    </a:solidFill>
                  </a:rPr>
                  <a:t>grafik</a:t>
                </a:r>
                <a:r>
                  <a:rPr lang="en-US" sz="2400" dirty="0">
                    <a:solidFill>
                      <a:prstClr val="black"/>
                    </a:solidFill>
                  </a:rPr>
                  <a:t> </a:t>
                </a:r>
                <a:r>
                  <a:rPr lang="en-US" sz="2400" dirty="0" err="1">
                    <a:solidFill>
                      <a:prstClr val="black"/>
                    </a:solidFill>
                  </a:rPr>
                  <a:t>penyelesaian</a:t>
                </a:r>
                <a:r>
                  <a:rPr lang="en-US" sz="2400" dirty="0">
                    <a:solidFill>
                      <a:prstClr val="black"/>
                    </a:solidFill>
                  </a:rPr>
                  <a:t> </a:t>
                </a:r>
                <a:r>
                  <a:rPr lang="en-US" sz="2400" dirty="0" err="1">
                    <a:solidFill>
                      <a:prstClr val="black"/>
                    </a:solidFill>
                  </a:rPr>
                  <a:t>dari</a:t>
                </a:r>
                <a:r>
                  <a:rPr lang="en-US" sz="2400" dirty="0">
                    <a:solidFill>
                      <a:prstClr val="black"/>
                    </a:solidFill>
                  </a:rPr>
                  <a:t> </a:t>
                </a:r>
                <a:r>
                  <a:rPr lang="en-US" sz="2400" dirty="0" err="1">
                    <a:solidFill>
                      <a:prstClr val="black"/>
                    </a:solidFill>
                  </a:rPr>
                  <a:t>pertidaksamaan</a:t>
                </a:r>
                <a:r>
                  <a:rPr lang="en-US" sz="2400" dirty="0">
                    <a:solidFill>
                      <a:prstClr val="black"/>
                    </a:solidFill>
                  </a:rPr>
                  <a:t>  </a:t>
                </a:r>
                <a14:m>
                  <m:oMath xmlns:m="http://schemas.openxmlformats.org/officeDocument/2006/math">
                    <m:r>
                      <a:rPr lang="en-US" sz="2400" i="1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1</m:t>
                    </m:r>
                    <m:r>
                      <a:rPr lang="en-US" sz="2400" b="0" i="1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0−3</m:t>
                    </m:r>
                    <m:r>
                      <a:rPr lang="en-US" sz="2400" b="0" i="1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sz="2400" b="0" i="1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≥−9</m:t>
                    </m:r>
                  </m:oMath>
                </a14:m>
                <a:r>
                  <a:rPr lang="en-US" sz="2400" dirty="0">
                    <a:solidFill>
                      <a:prstClr val="black"/>
                    </a:solidFill>
                  </a:rPr>
                  <a:t> </a:t>
                </a:r>
                <a:r>
                  <a:rPr lang="en-US" sz="2400" dirty="0" err="1">
                    <a:solidFill>
                      <a:prstClr val="black"/>
                    </a:solidFill>
                  </a:rPr>
                  <a:t>untuk</a:t>
                </a:r>
                <a:r>
                  <a:rPr lang="en-US" sz="2400" dirty="0">
                    <a:solidFill>
                      <a:prstClr val="black"/>
                    </a:solidFill>
                  </a:rPr>
                  <a:t> </a:t>
                </a:r>
                <a:r>
                  <a:rPr lang="en-US" sz="2400" i="1" dirty="0">
                    <a:solidFill>
                      <a:prstClr val="black"/>
                    </a:solidFill>
                  </a:rPr>
                  <a:t>x</a:t>
                </a:r>
                <a:r>
                  <a:rPr lang="en-US" sz="2400" dirty="0">
                    <a:solidFill>
                      <a:prstClr val="black"/>
                    </a:solidFill>
                  </a:rPr>
                  <a:t> </a:t>
                </a:r>
                <a:r>
                  <a:rPr lang="en-US" sz="2400" dirty="0" err="1">
                    <a:solidFill>
                      <a:prstClr val="black"/>
                    </a:solidFill>
                  </a:rPr>
                  <a:t>bilangan</a:t>
                </a:r>
                <a:r>
                  <a:rPr lang="en-US" sz="2400" dirty="0">
                    <a:solidFill>
                      <a:prstClr val="black"/>
                    </a:solidFill>
                  </a:rPr>
                  <a:t> </a:t>
                </a:r>
                <a:r>
                  <a:rPr lang="en-US" sz="2400" dirty="0" err="1">
                    <a:solidFill>
                      <a:prstClr val="black"/>
                    </a:solidFill>
                  </a:rPr>
                  <a:t>bulat</a:t>
                </a:r>
                <a:r>
                  <a:rPr lang="en-US" sz="2400" dirty="0">
                    <a:solidFill>
                      <a:prstClr val="black"/>
                    </a:solidFill>
                  </a:rPr>
                  <a:t> </a:t>
                </a:r>
                <a:r>
                  <a:rPr lang="en-US" sz="2400" dirty="0" err="1">
                    <a:solidFill>
                      <a:prstClr val="black"/>
                    </a:solidFill>
                  </a:rPr>
                  <a:t>positif</a:t>
                </a:r>
                <a:r>
                  <a:rPr lang="en-US" sz="2400" dirty="0">
                    <a:solidFill>
                      <a:prstClr val="black"/>
                    </a:solidFill>
                  </a:rPr>
                  <a:t>.</a:t>
                </a:r>
              </a:p>
              <a:p>
                <a:pPr>
                  <a:lnSpc>
                    <a:spcPct val="150000"/>
                  </a:lnSpc>
                </a:pPr>
                <a:r>
                  <a:rPr lang="en-US" sz="2400" b="1" dirty="0" err="1">
                    <a:solidFill>
                      <a:prstClr val="black"/>
                    </a:solidFill>
                  </a:rPr>
                  <a:t>Jawab</a:t>
                </a:r>
                <a:r>
                  <a:rPr lang="en-US" sz="2400" b="1" dirty="0">
                    <a:solidFill>
                      <a:prstClr val="black"/>
                    </a:solidFill>
                  </a:rPr>
                  <a:t>:</a:t>
                </a:r>
                <a:r>
                  <a:rPr lang="en-US" sz="2400" dirty="0">
                    <a:solidFill>
                      <a:prstClr val="black"/>
                    </a:solidFill>
                  </a:rPr>
                  <a:t> </a:t>
                </a:r>
              </a:p>
              <a:p>
                <a:pPr>
                  <a:lnSpc>
                    <a:spcPct val="15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  </m:t>
                      </m:r>
                      <m:r>
                        <a:rPr lang="en-US" sz="24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10−3</m:t>
                      </m:r>
                      <m:r>
                        <a:rPr lang="en-US" sz="24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sz="24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≥−9</m:t>
                      </m:r>
                    </m:oMath>
                  </m:oMathPara>
                </a14:m>
                <a:endParaRPr lang="en-US" sz="2400" dirty="0">
                  <a:solidFill>
                    <a:prstClr val="black"/>
                  </a:solidFill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pPr>
                  <a:lnSpc>
                    <a:spcPct val="15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                    </m:t>
                      </m:r>
                      <m:r>
                        <a:rPr lang="en-US" sz="24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−3</m:t>
                      </m:r>
                      <m:r>
                        <a:rPr lang="en-US" sz="24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sz="24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≥−9</m:t>
                      </m:r>
                      <m:r>
                        <a:rPr lang="en-US" sz="2400" b="0" i="1" smtClean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−10</m:t>
                      </m:r>
                    </m:oMath>
                  </m:oMathPara>
                </a14:m>
                <a:endParaRPr lang="en-US" sz="2400" dirty="0">
                  <a:solidFill>
                    <a:prstClr val="black"/>
                  </a:solidFill>
                  <a:latin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17" name="Rectangle 16">
                <a:extLst>
                  <a:ext uri="{FF2B5EF4-FFF2-40B4-BE49-F238E27FC236}">
                    <a16:creationId xmlns:a16="http://schemas.microsoft.com/office/drawing/2014/main" id="{E0895671-2D33-4A91-ABBC-DF48C7F4D1AA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2712" y="2443191"/>
                <a:ext cx="10876425" cy="2862322"/>
              </a:xfrm>
              <a:prstGeom prst="rect">
                <a:avLst/>
              </a:prstGeom>
              <a:blipFill>
                <a:blip r:embed="rId4"/>
                <a:stretch>
                  <a:fillRect l="-84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22" name="Group 21">
            <a:extLst>
              <a:ext uri="{FF2B5EF4-FFF2-40B4-BE49-F238E27FC236}">
                <a16:creationId xmlns:a16="http://schemas.microsoft.com/office/drawing/2014/main" id="{0BA2D65C-076F-4D58-9660-AAC4B59B4A03}"/>
              </a:ext>
            </a:extLst>
          </p:cNvPr>
          <p:cNvGrpSpPr/>
          <p:nvPr/>
        </p:nvGrpSpPr>
        <p:grpSpPr>
          <a:xfrm>
            <a:off x="711695" y="1642899"/>
            <a:ext cx="1411934" cy="652044"/>
            <a:chOff x="740334" y="3043297"/>
            <a:chExt cx="1417043" cy="999041"/>
          </a:xfrm>
        </p:grpSpPr>
        <p:pic>
          <p:nvPicPr>
            <p:cNvPr id="31" name="Picture 30">
              <a:extLst>
                <a:ext uri="{FF2B5EF4-FFF2-40B4-BE49-F238E27FC236}">
                  <a16:creationId xmlns:a16="http://schemas.microsoft.com/office/drawing/2014/main" id="{A4DB5A84-C689-4C21-9F94-3AFBF643B0A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alphaModFix amt="5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colorTemperature colorTemp="9504"/>
                      </a14:imgEffect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0334" y="3043297"/>
              <a:ext cx="1417043" cy="999041"/>
            </a:xfrm>
            <a:prstGeom prst="rect">
              <a:avLst/>
            </a:prstGeom>
          </p:spPr>
        </p:pic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DF93AD0A-DFF1-4F3D-B599-EDFDDD288EF3}"/>
                </a:ext>
              </a:extLst>
            </p:cNvPr>
            <p:cNvSpPr txBox="1"/>
            <p:nvPr/>
          </p:nvSpPr>
          <p:spPr>
            <a:xfrm>
              <a:off x="853077" y="3270438"/>
              <a:ext cx="1191556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Contoh: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96069142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7" name="Rectangle 16">
                <a:extLst>
                  <a:ext uri="{FF2B5EF4-FFF2-40B4-BE49-F238E27FC236}">
                    <a16:creationId xmlns:a16="http://schemas.microsoft.com/office/drawing/2014/main" id="{E0895671-2D33-4A91-ABBC-DF48C7F4D1AA}"/>
                  </a:ext>
                </a:extLst>
              </p:cNvPr>
              <p:cNvSpPr/>
              <p:nvPr/>
            </p:nvSpPr>
            <p:spPr>
              <a:xfrm>
                <a:off x="241930" y="385300"/>
                <a:ext cx="10876425" cy="383592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i="1" smtClean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−3</m:t>
                      </m:r>
                      <m:r>
                        <a:rPr lang="en-US" sz="2400" i="1" smtClean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sz="24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≥−</m:t>
                      </m:r>
                      <m:r>
                        <a:rPr lang="en-US" sz="2400" b="0" i="1" smtClean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1</m:t>
                      </m:r>
                      <m:r>
                        <a:rPr lang="en-US" sz="24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9</m:t>
                      </m:r>
                    </m:oMath>
                  </m:oMathPara>
                </a14:m>
                <a:endParaRPr lang="en-US" sz="2400" dirty="0">
                  <a:solidFill>
                    <a:prstClr val="black"/>
                  </a:solidFill>
                  <a:latin typeface="Cambria Math" panose="02040503050406030204" pitchFamily="18" charset="0"/>
                </a:endParaRPr>
              </a:p>
              <a:p>
                <a:pPr>
                  <a:lnSpc>
                    <a:spcPct val="15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    </m:t>
                      </m:r>
                      <m:r>
                        <a:rPr lang="en-US" sz="24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sz="24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≥</m:t>
                      </m:r>
                      <m:f>
                        <m:fPr>
                          <m:ctrlPr>
                            <a:rPr lang="en-US" sz="2400" i="1" smtClea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400" b="0" i="1" smtClea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−19</m:t>
                          </m:r>
                        </m:num>
                        <m:den>
                          <m:r>
                            <a:rPr lang="en-US" sz="2400" b="0" i="1" smtClea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−3</m:t>
                          </m:r>
                        </m:den>
                      </m:f>
                    </m:oMath>
                  </m:oMathPara>
                </a14:m>
                <a:endParaRPr lang="en-US" sz="2400" dirty="0">
                  <a:solidFill>
                    <a:prstClr val="black"/>
                  </a:solidFill>
                  <a:latin typeface="Cambria Math" panose="02040503050406030204" pitchFamily="18" charset="0"/>
                </a:endParaRPr>
              </a:p>
              <a:p>
                <a:pPr>
                  <a:lnSpc>
                    <a:spcPct val="15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sz="24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≤</m:t>
                      </m:r>
                      <m:r>
                        <a:rPr lang="en-US" sz="2400" b="0" i="1" smtClean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6</m:t>
                      </m:r>
                      <m:f>
                        <m:fPr>
                          <m:ctrlPr>
                            <a:rPr lang="en-US" sz="24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400" b="0" i="1" smtClea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US" sz="24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3</m:t>
                          </m:r>
                        </m:den>
                      </m:f>
                    </m:oMath>
                  </m:oMathPara>
                </a14:m>
                <a:endParaRPr lang="en-US" sz="2400" dirty="0">
                  <a:solidFill>
                    <a:prstClr val="black"/>
                  </a:solidFill>
                  <a:latin typeface="Cambria Math" panose="02040503050406030204" pitchFamily="18" charset="0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sz="2400" dirty="0">
                    <a:solidFill>
                      <a:prstClr val="black"/>
                    </a:solidFill>
                  </a:rPr>
                  <a:t>Penyelesaiannya </a:t>
                </a:r>
                <a:r>
                  <a:rPr lang="en-US" sz="2400" dirty="0" err="1">
                    <a:solidFill>
                      <a:prstClr val="black"/>
                    </a:solidFill>
                  </a:rPr>
                  <a:t>adalah</a:t>
                </a:r>
                <a:r>
                  <a:rPr lang="en-US" sz="2400" dirty="0">
                    <a:solidFill>
                      <a:prstClr val="black"/>
                    </a:solidFill>
                  </a:rPr>
                  <a:t> </a:t>
                </a:r>
                <a:r>
                  <a:rPr lang="en-US" sz="2400" i="1" dirty="0">
                    <a:solidFill>
                      <a:prstClr val="black"/>
                    </a:solidFill>
                  </a:rPr>
                  <a:t>x</a:t>
                </a:r>
                <a:r>
                  <a:rPr lang="en-US" sz="2400" dirty="0">
                    <a:solidFill>
                      <a:prstClr val="black"/>
                    </a:solidFill>
                  </a:rPr>
                  <a:t> </a:t>
                </a:r>
                <a14:m>
                  <m:oMath xmlns:m="http://schemas.openxmlformats.org/officeDocument/2006/math">
                    <m:r>
                      <a:rPr lang="en-US" sz="2400" b="0" i="1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US" sz="2400" dirty="0">
                    <a:solidFill>
                      <a:prstClr val="black"/>
                    </a:solidFill>
                    <a:latin typeface="Cambria Math" panose="02040503050406030204" pitchFamily="18" charset="0"/>
                  </a:rPr>
                  <a:t> 1, 2, 3, 4, 5, 6. </a:t>
                </a:r>
              </a:p>
              <a:p>
                <a:pPr>
                  <a:lnSpc>
                    <a:spcPct val="150000"/>
                  </a:lnSpc>
                </a:pPr>
                <a:r>
                  <a:rPr lang="en-US" sz="2400" dirty="0" err="1">
                    <a:solidFill>
                      <a:prstClr val="black"/>
                    </a:solidFill>
                  </a:rPr>
                  <a:t>Grafik</a:t>
                </a:r>
                <a:r>
                  <a:rPr lang="en-US" sz="2400" dirty="0">
                    <a:solidFill>
                      <a:prstClr val="black"/>
                    </a:solidFill>
                  </a:rPr>
                  <a:t> </a:t>
                </a:r>
                <a:r>
                  <a:rPr lang="en-US" sz="2400" dirty="0" err="1">
                    <a:solidFill>
                      <a:prstClr val="black"/>
                    </a:solidFill>
                  </a:rPr>
                  <a:t>penyelesaian</a:t>
                </a:r>
                <a:r>
                  <a:rPr lang="en-US" sz="2400" dirty="0">
                    <a:solidFill>
                      <a:prstClr val="black"/>
                    </a:solidFill>
                  </a:rPr>
                  <a:t> </a:t>
                </a:r>
                <a:r>
                  <a:rPr lang="en-US" sz="2400" dirty="0" err="1">
                    <a:solidFill>
                      <a:prstClr val="black"/>
                    </a:solidFill>
                  </a:rPr>
                  <a:t>dalam</a:t>
                </a:r>
                <a:r>
                  <a:rPr lang="en-US" sz="2400" dirty="0">
                    <a:solidFill>
                      <a:prstClr val="black"/>
                    </a:solidFill>
                  </a:rPr>
                  <a:t> </a:t>
                </a:r>
                <a:r>
                  <a:rPr lang="en-US" sz="2400" dirty="0" err="1">
                    <a:solidFill>
                      <a:prstClr val="black"/>
                    </a:solidFill>
                  </a:rPr>
                  <a:t>bentuk</a:t>
                </a:r>
                <a:r>
                  <a:rPr lang="en-US" sz="2400" dirty="0">
                    <a:solidFill>
                      <a:prstClr val="black"/>
                    </a:solidFill>
                  </a:rPr>
                  <a:t> </a:t>
                </a:r>
                <a:r>
                  <a:rPr lang="en-US" sz="2400" dirty="0" err="1">
                    <a:solidFill>
                      <a:prstClr val="black"/>
                    </a:solidFill>
                  </a:rPr>
                  <a:t>noktah</a:t>
                </a:r>
                <a:r>
                  <a:rPr lang="en-US" sz="2400" dirty="0">
                    <a:solidFill>
                      <a:prstClr val="black"/>
                    </a:solidFill>
                  </a:rPr>
                  <a:t>:</a:t>
                </a:r>
                <a:endParaRPr lang="en-US" sz="2400" dirty="0">
                  <a:solidFill>
                    <a:prstClr val="black"/>
                  </a:solidFill>
                  <a:latin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17" name="Rectangle 16">
                <a:extLst>
                  <a:ext uri="{FF2B5EF4-FFF2-40B4-BE49-F238E27FC236}">
                    <a16:creationId xmlns:a16="http://schemas.microsoft.com/office/drawing/2014/main" id="{E0895671-2D33-4A91-ABBC-DF48C7F4D1AA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1930" y="385300"/>
                <a:ext cx="10876425" cy="3835922"/>
              </a:xfrm>
              <a:prstGeom prst="rect">
                <a:avLst/>
              </a:prstGeom>
              <a:blipFill>
                <a:blip r:embed="rId2"/>
                <a:stretch>
                  <a:fillRect l="-897" b="-127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2" name="Group 1">
            <a:extLst>
              <a:ext uri="{FF2B5EF4-FFF2-40B4-BE49-F238E27FC236}">
                <a16:creationId xmlns:a16="http://schemas.microsoft.com/office/drawing/2014/main" id="{FCE4AF4E-4677-44DF-9FD5-28D459F0EC12}"/>
              </a:ext>
            </a:extLst>
          </p:cNvPr>
          <p:cNvGrpSpPr/>
          <p:nvPr/>
        </p:nvGrpSpPr>
        <p:grpSpPr>
          <a:xfrm>
            <a:off x="2812964" y="4813906"/>
            <a:ext cx="6566072" cy="574328"/>
            <a:chOff x="2812964" y="4813906"/>
            <a:chExt cx="6566072" cy="574328"/>
          </a:xfrm>
        </p:grpSpPr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1689D809-890E-4E8E-8FA7-5BA4EE326ED8}"/>
                </a:ext>
              </a:extLst>
            </p:cNvPr>
            <p:cNvGrpSpPr/>
            <p:nvPr/>
          </p:nvGrpSpPr>
          <p:grpSpPr>
            <a:xfrm>
              <a:off x="2812964" y="4835453"/>
              <a:ext cx="6566072" cy="552781"/>
              <a:chOff x="3019998" y="5749853"/>
              <a:chExt cx="6566072" cy="552781"/>
            </a:xfrm>
          </p:grpSpPr>
          <p:grpSp>
            <p:nvGrpSpPr>
              <p:cNvPr id="10" name="Group 9">
                <a:extLst>
                  <a:ext uri="{FF2B5EF4-FFF2-40B4-BE49-F238E27FC236}">
                    <a16:creationId xmlns:a16="http://schemas.microsoft.com/office/drawing/2014/main" id="{F8E0586A-DE1E-4C60-9DFD-84D9215FD550}"/>
                  </a:ext>
                </a:extLst>
              </p:cNvPr>
              <p:cNvGrpSpPr/>
              <p:nvPr/>
            </p:nvGrpSpPr>
            <p:grpSpPr>
              <a:xfrm>
                <a:off x="3019998" y="5749853"/>
                <a:ext cx="6566072" cy="552781"/>
                <a:chOff x="542924" y="2364614"/>
                <a:chExt cx="6566072" cy="552781"/>
              </a:xfrm>
            </p:grpSpPr>
            <p:grpSp>
              <p:nvGrpSpPr>
                <p:cNvPr id="15" name="Group 14">
                  <a:extLst>
                    <a:ext uri="{FF2B5EF4-FFF2-40B4-BE49-F238E27FC236}">
                      <a16:creationId xmlns:a16="http://schemas.microsoft.com/office/drawing/2014/main" id="{56C945E8-C0E4-431D-8809-DE4CD2A9FF72}"/>
                    </a:ext>
                  </a:extLst>
                </p:cNvPr>
                <p:cNvGrpSpPr/>
                <p:nvPr/>
              </p:nvGrpSpPr>
              <p:grpSpPr>
                <a:xfrm>
                  <a:off x="542924" y="2364614"/>
                  <a:ext cx="6566072" cy="130937"/>
                  <a:chOff x="114300" y="0"/>
                  <a:chExt cx="2898479" cy="91440"/>
                </a:xfrm>
              </p:grpSpPr>
              <p:cxnSp>
                <p:nvCxnSpPr>
                  <p:cNvPr id="34" name="Straight Connector 33">
                    <a:extLst>
                      <a:ext uri="{FF2B5EF4-FFF2-40B4-BE49-F238E27FC236}">
                        <a16:creationId xmlns:a16="http://schemas.microsoft.com/office/drawing/2014/main" id="{352E9B8A-5C54-450F-BE8A-F6956AE0F35A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14300" y="49107"/>
                    <a:ext cx="2898479" cy="14525"/>
                  </a:xfrm>
                  <a:prstGeom prst="line">
                    <a:avLst/>
                  </a:prstGeom>
                  <a:ln w="28575">
                    <a:solidFill>
                      <a:schemeClr val="tx1"/>
                    </a:solidFill>
                    <a:headEnd type="triangle" w="med" len="med"/>
                    <a:tailEnd type="triangl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grpSp>
                <p:nvGrpSpPr>
                  <p:cNvPr id="35" name="Group 34">
                    <a:extLst>
                      <a:ext uri="{FF2B5EF4-FFF2-40B4-BE49-F238E27FC236}">
                        <a16:creationId xmlns:a16="http://schemas.microsoft.com/office/drawing/2014/main" id="{2BBD3A00-AFE0-4C28-950E-F47F1FC4AE3D}"/>
                      </a:ext>
                    </a:extLst>
                  </p:cNvPr>
                  <p:cNvGrpSpPr/>
                  <p:nvPr/>
                </p:nvGrpSpPr>
                <p:grpSpPr>
                  <a:xfrm>
                    <a:off x="343323" y="0"/>
                    <a:ext cx="2516294" cy="91440"/>
                    <a:chOff x="0" y="0"/>
                    <a:chExt cx="2516294" cy="121073"/>
                  </a:xfrm>
                </p:grpSpPr>
                <p:grpSp>
                  <p:nvGrpSpPr>
                    <p:cNvPr id="36" name="Group 35">
                      <a:extLst>
                        <a:ext uri="{FF2B5EF4-FFF2-40B4-BE49-F238E27FC236}">
                          <a16:creationId xmlns:a16="http://schemas.microsoft.com/office/drawing/2014/main" id="{6FA0800B-1B35-44C9-A8F7-F79F2594D839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0" y="3387"/>
                      <a:ext cx="914400" cy="117686"/>
                      <a:chOff x="0" y="0"/>
                      <a:chExt cx="914400" cy="117686"/>
                    </a:xfrm>
                  </p:grpSpPr>
                  <p:cxnSp>
                    <p:nvCxnSpPr>
                      <p:cNvPr id="46" name="Straight Connector 45">
                        <a:extLst>
                          <a:ext uri="{FF2B5EF4-FFF2-40B4-BE49-F238E27FC236}">
                            <a16:creationId xmlns:a16="http://schemas.microsoft.com/office/drawing/2014/main" id="{4321CAD0-7339-4A56-AE90-3ECE6B21BF86}"/>
                          </a:ext>
                        </a:extLst>
                      </p:cNvPr>
                      <p:cNvCxnSpPr/>
                      <p:nvPr/>
                    </p:nvCxnSpPr>
                    <p:spPr>
                      <a:xfrm>
                        <a:off x="0" y="3386"/>
                        <a:ext cx="0" cy="114300"/>
                      </a:xfrm>
                      <a:prstGeom prst="line">
                        <a:avLst/>
                      </a:prstGeom>
                      <a:ln w="19050">
                        <a:solidFill>
                          <a:schemeClr val="tx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47" name="Straight Connector 46">
                        <a:extLst>
                          <a:ext uri="{FF2B5EF4-FFF2-40B4-BE49-F238E27FC236}">
                            <a16:creationId xmlns:a16="http://schemas.microsoft.com/office/drawing/2014/main" id="{E1C5B440-4E36-4A9E-BBCE-85CC3A28FAE5}"/>
                          </a:ext>
                        </a:extLst>
                      </p:cNvPr>
                      <p:cNvCxnSpPr/>
                      <p:nvPr/>
                    </p:nvCxnSpPr>
                    <p:spPr>
                      <a:xfrm>
                        <a:off x="230294" y="0"/>
                        <a:ext cx="0" cy="114300"/>
                      </a:xfrm>
                      <a:prstGeom prst="line">
                        <a:avLst/>
                      </a:prstGeom>
                      <a:ln w="19050">
                        <a:solidFill>
                          <a:schemeClr val="tx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48" name="Straight Connector 47">
                        <a:extLst>
                          <a:ext uri="{FF2B5EF4-FFF2-40B4-BE49-F238E27FC236}">
                            <a16:creationId xmlns:a16="http://schemas.microsoft.com/office/drawing/2014/main" id="{2D582DDE-C978-4D9C-8C90-3B18C161F007}"/>
                          </a:ext>
                        </a:extLst>
                      </p:cNvPr>
                      <p:cNvCxnSpPr/>
                      <p:nvPr/>
                    </p:nvCxnSpPr>
                    <p:spPr>
                      <a:xfrm>
                        <a:off x="460587" y="0"/>
                        <a:ext cx="0" cy="114300"/>
                      </a:xfrm>
                      <a:prstGeom prst="line">
                        <a:avLst/>
                      </a:prstGeom>
                      <a:ln w="19050">
                        <a:solidFill>
                          <a:schemeClr val="tx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49" name="Straight Connector 48">
                        <a:extLst>
                          <a:ext uri="{FF2B5EF4-FFF2-40B4-BE49-F238E27FC236}">
                            <a16:creationId xmlns:a16="http://schemas.microsoft.com/office/drawing/2014/main" id="{71D63064-0E11-441D-A6BA-0A184C24248E}"/>
                          </a:ext>
                        </a:extLst>
                      </p:cNvPr>
                      <p:cNvCxnSpPr/>
                      <p:nvPr/>
                    </p:nvCxnSpPr>
                    <p:spPr>
                      <a:xfrm>
                        <a:off x="687494" y="0"/>
                        <a:ext cx="0" cy="114300"/>
                      </a:xfrm>
                      <a:prstGeom prst="line">
                        <a:avLst/>
                      </a:prstGeom>
                      <a:ln w="19050">
                        <a:solidFill>
                          <a:schemeClr val="tx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50" name="Straight Connector 49">
                        <a:extLst>
                          <a:ext uri="{FF2B5EF4-FFF2-40B4-BE49-F238E27FC236}">
                            <a16:creationId xmlns:a16="http://schemas.microsoft.com/office/drawing/2014/main" id="{AECAEE15-7221-467D-B4AE-B3DB3A830C10}"/>
                          </a:ext>
                        </a:extLst>
                      </p:cNvPr>
                      <p:cNvCxnSpPr/>
                      <p:nvPr/>
                    </p:nvCxnSpPr>
                    <p:spPr>
                      <a:xfrm>
                        <a:off x="914400" y="0"/>
                        <a:ext cx="0" cy="114300"/>
                      </a:xfrm>
                      <a:prstGeom prst="line">
                        <a:avLst/>
                      </a:prstGeom>
                      <a:ln w="19050">
                        <a:solidFill>
                          <a:schemeClr val="tx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</p:grpSp>
                <p:grpSp>
                  <p:nvGrpSpPr>
                    <p:cNvPr id="37" name="Group 36">
                      <a:extLst>
                        <a:ext uri="{FF2B5EF4-FFF2-40B4-BE49-F238E27FC236}">
                          <a16:creationId xmlns:a16="http://schemas.microsoft.com/office/drawing/2014/main" id="{735F83EA-1747-4AF2-BBB2-6E38991CA4D8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1144694" y="0"/>
                      <a:ext cx="914400" cy="117686"/>
                      <a:chOff x="0" y="0"/>
                      <a:chExt cx="914400" cy="117686"/>
                    </a:xfrm>
                  </p:grpSpPr>
                  <p:cxnSp>
                    <p:nvCxnSpPr>
                      <p:cNvPr id="41" name="Straight Connector 40">
                        <a:extLst>
                          <a:ext uri="{FF2B5EF4-FFF2-40B4-BE49-F238E27FC236}">
                            <a16:creationId xmlns:a16="http://schemas.microsoft.com/office/drawing/2014/main" id="{A8480B59-1D3B-48DE-BF53-C2CB781B0C2E}"/>
                          </a:ext>
                        </a:extLst>
                      </p:cNvPr>
                      <p:cNvCxnSpPr/>
                      <p:nvPr/>
                    </p:nvCxnSpPr>
                    <p:spPr>
                      <a:xfrm>
                        <a:off x="0" y="3386"/>
                        <a:ext cx="0" cy="114300"/>
                      </a:xfrm>
                      <a:prstGeom prst="line">
                        <a:avLst/>
                      </a:prstGeom>
                      <a:ln w="19050">
                        <a:solidFill>
                          <a:schemeClr val="tx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42" name="Straight Connector 41">
                        <a:extLst>
                          <a:ext uri="{FF2B5EF4-FFF2-40B4-BE49-F238E27FC236}">
                            <a16:creationId xmlns:a16="http://schemas.microsoft.com/office/drawing/2014/main" id="{B9487B46-C23F-4001-8C73-93CE52515470}"/>
                          </a:ext>
                        </a:extLst>
                      </p:cNvPr>
                      <p:cNvCxnSpPr/>
                      <p:nvPr/>
                    </p:nvCxnSpPr>
                    <p:spPr>
                      <a:xfrm>
                        <a:off x="230294" y="0"/>
                        <a:ext cx="0" cy="114300"/>
                      </a:xfrm>
                      <a:prstGeom prst="line">
                        <a:avLst/>
                      </a:prstGeom>
                      <a:ln w="19050">
                        <a:solidFill>
                          <a:schemeClr val="tx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43" name="Straight Connector 42">
                        <a:extLst>
                          <a:ext uri="{FF2B5EF4-FFF2-40B4-BE49-F238E27FC236}">
                            <a16:creationId xmlns:a16="http://schemas.microsoft.com/office/drawing/2014/main" id="{8250EE99-F271-413F-8DD8-54945F2DCC0D}"/>
                          </a:ext>
                        </a:extLst>
                      </p:cNvPr>
                      <p:cNvCxnSpPr/>
                      <p:nvPr/>
                    </p:nvCxnSpPr>
                    <p:spPr>
                      <a:xfrm>
                        <a:off x="460587" y="0"/>
                        <a:ext cx="0" cy="114300"/>
                      </a:xfrm>
                      <a:prstGeom prst="line">
                        <a:avLst/>
                      </a:prstGeom>
                      <a:ln w="19050">
                        <a:solidFill>
                          <a:schemeClr val="tx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44" name="Straight Connector 43">
                        <a:extLst>
                          <a:ext uri="{FF2B5EF4-FFF2-40B4-BE49-F238E27FC236}">
                            <a16:creationId xmlns:a16="http://schemas.microsoft.com/office/drawing/2014/main" id="{EE9E1C31-79ED-4AD5-AB10-6E75513FAA5C}"/>
                          </a:ext>
                        </a:extLst>
                      </p:cNvPr>
                      <p:cNvCxnSpPr/>
                      <p:nvPr/>
                    </p:nvCxnSpPr>
                    <p:spPr>
                      <a:xfrm>
                        <a:off x="687494" y="0"/>
                        <a:ext cx="0" cy="114300"/>
                      </a:xfrm>
                      <a:prstGeom prst="line">
                        <a:avLst/>
                      </a:prstGeom>
                      <a:ln w="19050">
                        <a:solidFill>
                          <a:schemeClr val="tx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45" name="Straight Connector 44">
                        <a:extLst>
                          <a:ext uri="{FF2B5EF4-FFF2-40B4-BE49-F238E27FC236}">
                            <a16:creationId xmlns:a16="http://schemas.microsoft.com/office/drawing/2014/main" id="{6F8C8586-4E6E-46D0-846A-D36EB344CD44}"/>
                          </a:ext>
                        </a:extLst>
                      </p:cNvPr>
                      <p:cNvCxnSpPr/>
                      <p:nvPr/>
                    </p:nvCxnSpPr>
                    <p:spPr>
                      <a:xfrm>
                        <a:off x="914400" y="0"/>
                        <a:ext cx="0" cy="114300"/>
                      </a:xfrm>
                      <a:prstGeom prst="line">
                        <a:avLst/>
                      </a:prstGeom>
                      <a:ln w="19050">
                        <a:solidFill>
                          <a:schemeClr val="tx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</p:grpSp>
                <p:grpSp>
                  <p:nvGrpSpPr>
                    <p:cNvPr id="38" name="Group 37">
                      <a:extLst>
                        <a:ext uri="{FF2B5EF4-FFF2-40B4-BE49-F238E27FC236}">
                          <a16:creationId xmlns:a16="http://schemas.microsoft.com/office/drawing/2014/main" id="{9E562C98-3424-4CE6-A1DB-4BF7D651AA80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2286000" y="3387"/>
                      <a:ext cx="230294" cy="117686"/>
                      <a:chOff x="0" y="0"/>
                      <a:chExt cx="230294" cy="117686"/>
                    </a:xfrm>
                  </p:grpSpPr>
                  <p:cxnSp>
                    <p:nvCxnSpPr>
                      <p:cNvPr id="39" name="Straight Connector 38">
                        <a:extLst>
                          <a:ext uri="{FF2B5EF4-FFF2-40B4-BE49-F238E27FC236}">
                            <a16:creationId xmlns:a16="http://schemas.microsoft.com/office/drawing/2014/main" id="{43D60910-DAEC-4BB8-820B-F887842EC8B7}"/>
                          </a:ext>
                        </a:extLst>
                      </p:cNvPr>
                      <p:cNvCxnSpPr/>
                      <p:nvPr/>
                    </p:nvCxnSpPr>
                    <p:spPr>
                      <a:xfrm>
                        <a:off x="0" y="3386"/>
                        <a:ext cx="0" cy="114300"/>
                      </a:xfrm>
                      <a:prstGeom prst="line">
                        <a:avLst/>
                      </a:prstGeom>
                      <a:ln w="19050">
                        <a:solidFill>
                          <a:schemeClr val="tx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40" name="Straight Connector 39">
                        <a:extLst>
                          <a:ext uri="{FF2B5EF4-FFF2-40B4-BE49-F238E27FC236}">
                            <a16:creationId xmlns:a16="http://schemas.microsoft.com/office/drawing/2014/main" id="{9EDABEA7-B82F-46B2-B766-21FF7B917D69}"/>
                          </a:ext>
                        </a:extLst>
                      </p:cNvPr>
                      <p:cNvCxnSpPr/>
                      <p:nvPr/>
                    </p:nvCxnSpPr>
                    <p:spPr>
                      <a:xfrm>
                        <a:off x="230294" y="0"/>
                        <a:ext cx="0" cy="114300"/>
                      </a:xfrm>
                      <a:prstGeom prst="line">
                        <a:avLst/>
                      </a:prstGeom>
                      <a:ln w="19050">
                        <a:solidFill>
                          <a:schemeClr val="tx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</p:grpSp>
              </p:grpSp>
            </p:grpSp>
            <p:grpSp>
              <p:nvGrpSpPr>
                <p:cNvPr id="16" name="Group 15">
                  <a:extLst>
                    <a:ext uri="{FF2B5EF4-FFF2-40B4-BE49-F238E27FC236}">
                      <a16:creationId xmlns:a16="http://schemas.microsoft.com/office/drawing/2014/main" id="{3131C890-2613-4698-9E65-E23BCF876410}"/>
                    </a:ext>
                  </a:extLst>
                </p:cNvPr>
                <p:cNvGrpSpPr/>
                <p:nvPr/>
              </p:nvGrpSpPr>
              <p:grpSpPr>
                <a:xfrm>
                  <a:off x="816211" y="2455730"/>
                  <a:ext cx="6138943" cy="461665"/>
                  <a:chOff x="816211" y="2455730"/>
                  <a:chExt cx="6138943" cy="461665"/>
                </a:xfrm>
              </p:grpSpPr>
              <p:sp>
                <p:nvSpPr>
                  <p:cNvPr id="18" name="TextBox 68">
                    <a:extLst>
                      <a:ext uri="{FF2B5EF4-FFF2-40B4-BE49-F238E27FC236}">
                        <a16:creationId xmlns:a16="http://schemas.microsoft.com/office/drawing/2014/main" id="{65E12323-63C4-44CB-97C2-410975BFE2B3}"/>
                      </a:ext>
                    </a:extLst>
                  </p:cNvPr>
                  <p:cNvSpPr txBox="1"/>
                  <p:nvPr/>
                </p:nvSpPr>
                <p:spPr>
                  <a:xfrm>
                    <a:off x="5538824" y="2455730"/>
                    <a:ext cx="380885" cy="461665"/>
                  </a:xfrm>
                  <a:prstGeom prst="rect">
                    <a:avLst/>
                  </a:prstGeom>
                  <a:noFill/>
                </p:spPr>
                <p:txBody>
                  <a:bodyPr wrap="square">
                    <a:spAutoFit/>
                  </a:bodyPr>
                  <a:lstStyle>
                    <a:defPPr>
                      <a:defRPr lang="en-US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lang="en-US" sz="2400" dirty="0">
                        <a:solidFill>
                          <a:prstClr val="black"/>
                        </a:solidFill>
                        <a:latin typeface="Calibri" panose="020F0502020204030204"/>
                      </a:rPr>
                      <a:t>5</a:t>
                    </a:r>
                    <a:endParaRPr kumimoji="0" lang="en-US" sz="24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19" name="TextBox 69">
                    <a:extLst>
                      <a:ext uri="{FF2B5EF4-FFF2-40B4-BE49-F238E27FC236}">
                        <a16:creationId xmlns:a16="http://schemas.microsoft.com/office/drawing/2014/main" id="{6E229684-D2D1-4D3E-9749-F391A57BCD75}"/>
                      </a:ext>
                    </a:extLst>
                  </p:cNvPr>
                  <p:cNvSpPr txBox="1"/>
                  <p:nvPr/>
                </p:nvSpPr>
                <p:spPr>
                  <a:xfrm>
                    <a:off x="6051784" y="2455730"/>
                    <a:ext cx="380885" cy="461665"/>
                  </a:xfrm>
                  <a:prstGeom prst="rect">
                    <a:avLst/>
                  </a:prstGeom>
                  <a:noFill/>
                </p:spPr>
                <p:txBody>
                  <a:bodyPr wrap="square">
                    <a:spAutoFit/>
                  </a:bodyPr>
                  <a:lstStyle>
                    <a:defPPr>
                      <a:defRPr lang="en-US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lang="en-US" sz="2400" dirty="0">
                        <a:solidFill>
                          <a:prstClr val="black"/>
                        </a:solidFill>
                        <a:latin typeface="Calibri" panose="020F0502020204030204"/>
                      </a:rPr>
                      <a:t>6</a:t>
                    </a:r>
                    <a:endParaRPr kumimoji="0" lang="en-US" sz="24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20" name="TextBox 70">
                    <a:extLst>
                      <a:ext uri="{FF2B5EF4-FFF2-40B4-BE49-F238E27FC236}">
                        <a16:creationId xmlns:a16="http://schemas.microsoft.com/office/drawing/2014/main" id="{AA26C844-0B6E-40CC-9DCE-B8221AAFAB45}"/>
                      </a:ext>
                    </a:extLst>
                  </p:cNvPr>
                  <p:cNvSpPr txBox="1"/>
                  <p:nvPr/>
                </p:nvSpPr>
                <p:spPr>
                  <a:xfrm>
                    <a:off x="6574269" y="2455730"/>
                    <a:ext cx="380885" cy="461665"/>
                  </a:xfrm>
                  <a:prstGeom prst="rect">
                    <a:avLst/>
                  </a:prstGeom>
                  <a:noFill/>
                </p:spPr>
                <p:txBody>
                  <a:bodyPr wrap="square">
                    <a:spAutoFit/>
                  </a:bodyPr>
                  <a:lstStyle>
                    <a:defPPr>
                      <a:defRPr lang="en-US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lang="en-US" sz="2400" dirty="0">
                        <a:solidFill>
                          <a:prstClr val="black"/>
                        </a:solidFill>
                        <a:latin typeface="Calibri" panose="020F0502020204030204"/>
                      </a:rPr>
                      <a:t>7</a:t>
                    </a:r>
                    <a:endParaRPr kumimoji="0" lang="en-US" sz="24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endParaRPr>
                  </a:p>
                </p:txBody>
              </p:sp>
              <p:grpSp>
                <p:nvGrpSpPr>
                  <p:cNvPr id="21" name="Group 20">
                    <a:extLst>
                      <a:ext uri="{FF2B5EF4-FFF2-40B4-BE49-F238E27FC236}">
                        <a16:creationId xmlns:a16="http://schemas.microsoft.com/office/drawing/2014/main" id="{3D0C1339-BB3D-4CC7-AC92-B72E43CDC2D7}"/>
                      </a:ext>
                    </a:extLst>
                  </p:cNvPr>
                  <p:cNvGrpSpPr/>
                  <p:nvPr/>
                </p:nvGrpSpPr>
                <p:grpSpPr>
                  <a:xfrm>
                    <a:off x="816211" y="2455730"/>
                    <a:ext cx="4617048" cy="461665"/>
                    <a:chOff x="1340086" y="2455730"/>
                    <a:chExt cx="4617048" cy="461665"/>
                  </a:xfrm>
                </p:grpSpPr>
                <p:sp>
                  <p:nvSpPr>
                    <p:cNvPr id="23" name="TextBox 78">
                      <a:extLst>
                        <a:ext uri="{FF2B5EF4-FFF2-40B4-BE49-F238E27FC236}">
                          <a16:creationId xmlns:a16="http://schemas.microsoft.com/office/drawing/2014/main" id="{549947CE-7768-4ABF-BAE1-4D4223540E53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5489562" y="2455730"/>
                      <a:ext cx="467572" cy="461665"/>
                    </a:xfrm>
                    <a:prstGeom prst="rect">
                      <a:avLst/>
                    </a:prstGeom>
                    <a:noFill/>
                  </p:spPr>
                  <p:txBody>
                    <a:bodyPr wrap="square">
                      <a:spAutoFit/>
                    </a:bodyPr>
                    <a:lstStyle>
                      <a:defPPr>
                        <a:defRPr lang="en-US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dirty="0">
                          <a:solidFill>
                            <a:prstClr val="black"/>
                          </a:solidFill>
                          <a:latin typeface="Calibri" panose="020F0502020204030204"/>
                        </a:rPr>
                        <a:t>4</a:t>
                      </a:r>
                      <a:endParaRPr kumimoji="0" lang="en-US" sz="2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p:txBody>
                </p:sp>
                <p:sp>
                  <p:nvSpPr>
                    <p:cNvPr id="24" name="TextBox 79">
                      <a:extLst>
                        <a:ext uri="{FF2B5EF4-FFF2-40B4-BE49-F238E27FC236}">
                          <a16:creationId xmlns:a16="http://schemas.microsoft.com/office/drawing/2014/main" id="{06359106-0DCE-4C3C-8775-5E53F7E7694A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4975640" y="2455730"/>
                      <a:ext cx="467572" cy="461665"/>
                    </a:xfrm>
                    <a:prstGeom prst="rect">
                      <a:avLst/>
                    </a:prstGeom>
                    <a:noFill/>
                  </p:spPr>
                  <p:txBody>
                    <a:bodyPr wrap="square">
                      <a:spAutoFit/>
                    </a:bodyPr>
                    <a:lstStyle>
                      <a:defPPr>
                        <a:defRPr lang="en-US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dirty="0">
                          <a:solidFill>
                            <a:prstClr val="black"/>
                          </a:solidFill>
                          <a:latin typeface="Calibri" panose="020F0502020204030204"/>
                        </a:rPr>
                        <a:t>3</a:t>
                      </a:r>
                      <a:endParaRPr kumimoji="0" lang="en-US" sz="2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p:txBody>
                </p:sp>
                <p:sp>
                  <p:nvSpPr>
                    <p:cNvPr id="25" name="TextBox 80">
                      <a:extLst>
                        <a:ext uri="{FF2B5EF4-FFF2-40B4-BE49-F238E27FC236}">
                          <a16:creationId xmlns:a16="http://schemas.microsoft.com/office/drawing/2014/main" id="{311D3FCE-AFD5-4845-8093-745758002226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4452193" y="2455730"/>
                      <a:ext cx="467572" cy="461665"/>
                    </a:xfrm>
                    <a:prstGeom prst="rect">
                      <a:avLst/>
                    </a:prstGeom>
                    <a:noFill/>
                  </p:spPr>
                  <p:txBody>
                    <a:bodyPr wrap="square">
                      <a:spAutoFit/>
                    </a:bodyPr>
                    <a:lstStyle>
                      <a:defPPr>
                        <a:defRPr lang="en-US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dirty="0">
                          <a:solidFill>
                            <a:prstClr val="black"/>
                          </a:solidFill>
                          <a:latin typeface="Calibri" panose="020F0502020204030204"/>
                        </a:rPr>
                        <a:t>2</a:t>
                      </a:r>
                      <a:endParaRPr kumimoji="0" lang="en-US" sz="2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p:txBody>
                </p:sp>
                <p:sp>
                  <p:nvSpPr>
                    <p:cNvPr id="26" name="TextBox 81">
                      <a:extLst>
                        <a:ext uri="{FF2B5EF4-FFF2-40B4-BE49-F238E27FC236}">
                          <a16:creationId xmlns:a16="http://schemas.microsoft.com/office/drawing/2014/main" id="{AF4EB889-D322-4974-9CBA-52F4DED41F44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3958838" y="2455730"/>
                      <a:ext cx="467572" cy="461665"/>
                    </a:xfrm>
                    <a:prstGeom prst="rect">
                      <a:avLst/>
                    </a:prstGeom>
                    <a:noFill/>
                  </p:spPr>
                  <p:txBody>
                    <a:bodyPr wrap="square">
                      <a:spAutoFit/>
                    </a:bodyPr>
                    <a:lstStyle>
                      <a:defPPr>
                        <a:defRPr lang="en-US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dirty="0">
                          <a:solidFill>
                            <a:prstClr val="black"/>
                          </a:solidFill>
                          <a:latin typeface="Calibri" panose="020F0502020204030204"/>
                        </a:rPr>
                        <a:t>1</a:t>
                      </a:r>
                      <a:endParaRPr kumimoji="0" lang="en-US" sz="2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p:txBody>
                </p:sp>
                <p:sp>
                  <p:nvSpPr>
                    <p:cNvPr id="27" name="TextBox 82">
                      <a:extLst>
                        <a:ext uri="{FF2B5EF4-FFF2-40B4-BE49-F238E27FC236}">
                          <a16:creationId xmlns:a16="http://schemas.microsoft.com/office/drawing/2014/main" id="{7D2CB0A0-4B54-4A96-BC21-D7051D1FFC62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3405299" y="2455730"/>
                      <a:ext cx="467572" cy="461665"/>
                    </a:xfrm>
                    <a:prstGeom prst="rect">
                      <a:avLst/>
                    </a:prstGeom>
                    <a:noFill/>
                  </p:spPr>
                  <p:txBody>
                    <a:bodyPr wrap="square">
                      <a:spAutoFit/>
                    </a:bodyPr>
                    <a:lstStyle>
                      <a:defPPr>
                        <a:defRPr lang="en-US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dirty="0">
                          <a:solidFill>
                            <a:prstClr val="black"/>
                          </a:solidFill>
                          <a:latin typeface="Calibri" panose="020F0502020204030204"/>
                        </a:rPr>
                        <a:t>0</a:t>
                      </a:r>
                      <a:endParaRPr kumimoji="0" lang="en-US" sz="2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p:txBody>
                </p:sp>
                <p:sp>
                  <p:nvSpPr>
                    <p:cNvPr id="28" name="TextBox 83">
                      <a:extLst>
                        <a:ext uri="{FF2B5EF4-FFF2-40B4-BE49-F238E27FC236}">
                          <a16:creationId xmlns:a16="http://schemas.microsoft.com/office/drawing/2014/main" id="{BEA6D80F-BF9E-4BED-992E-6AEABBCE3B70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2891377" y="2455730"/>
                      <a:ext cx="467572" cy="461665"/>
                    </a:xfrm>
                    <a:prstGeom prst="rect">
                      <a:avLst/>
                    </a:prstGeom>
                    <a:noFill/>
                  </p:spPr>
                  <p:txBody>
                    <a:bodyPr wrap="square">
                      <a:spAutoFit/>
                    </a:bodyPr>
                    <a:lstStyle>
                      <a:defPPr>
                        <a:defRPr lang="en-US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-1</a:t>
                      </a:r>
                    </a:p>
                  </p:txBody>
                </p:sp>
                <p:sp>
                  <p:nvSpPr>
                    <p:cNvPr id="29" name="TextBox 84">
                      <a:extLst>
                        <a:ext uri="{FF2B5EF4-FFF2-40B4-BE49-F238E27FC236}">
                          <a16:creationId xmlns:a16="http://schemas.microsoft.com/office/drawing/2014/main" id="{03796302-2E19-49E6-BF35-FE77D9A5C65F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2377455" y="2455730"/>
                      <a:ext cx="467572" cy="461665"/>
                    </a:xfrm>
                    <a:prstGeom prst="rect">
                      <a:avLst/>
                    </a:prstGeom>
                    <a:noFill/>
                  </p:spPr>
                  <p:txBody>
                    <a:bodyPr wrap="square">
                      <a:spAutoFit/>
                    </a:bodyPr>
                    <a:lstStyle>
                      <a:defPPr>
                        <a:defRPr lang="en-US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-2</a:t>
                      </a:r>
                    </a:p>
                  </p:txBody>
                </p:sp>
                <p:sp>
                  <p:nvSpPr>
                    <p:cNvPr id="30" name="TextBox 85">
                      <a:extLst>
                        <a:ext uri="{FF2B5EF4-FFF2-40B4-BE49-F238E27FC236}">
                          <a16:creationId xmlns:a16="http://schemas.microsoft.com/office/drawing/2014/main" id="{1D540851-8121-46FE-A89F-8AFD81C781D7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1863533" y="2455730"/>
                      <a:ext cx="467572" cy="461665"/>
                    </a:xfrm>
                    <a:prstGeom prst="rect">
                      <a:avLst/>
                    </a:prstGeom>
                    <a:noFill/>
                  </p:spPr>
                  <p:txBody>
                    <a:bodyPr wrap="square">
                      <a:spAutoFit/>
                    </a:bodyPr>
                    <a:lstStyle>
                      <a:defPPr>
                        <a:defRPr lang="en-US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-3</a:t>
                      </a:r>
                    </a:p>
                  </p:txBody>
                </p:sp>
                <p:sp>
                  <p:nvSpPr>
                    <p:cNvPr id="33" name="TextBox 86">
                      <a:extLst>
                        <a:ext uri="{FF2B5EF4-FFF2-40B4-BE49-F238E27FC236}">
                          <a16:creationId xmlns:a16="http://schemas.microsoft.com/office/drawing/2014/main" id="{551DCAFA-98C6-4239-BA62-60F9D8128B98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1340086" y="2455730"/>
                      <a:ext cx="467572" cy="461665"/>
                    </a:xfrm>
                    <a:prstGeom prst="rect">
                      <a:avLst/>
                    </a:prstGeom>
                    <a:noFill/>
                  </p:spPr>
                  <p:txBody>
                    <a:bodyPr wrap="square">
                      <a:spAutoFit/>
                    </a:bodyPr>
                    <a:lstStyle>
                      <a:defPPr>
                        <a:defRPr lang="en-US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-4</a:t>
                      </a:r>
                    </a:p>
                  </p:txBody>
                </p:sp>
              </p:grpSp>
            </p:grpSp>
          </p:grpSp>
          <p:sp>
            <p:nvSpPr>
              <p:cNvPr id="14" name="Oval 13">
                <a:extLst>
                  <a:ext uri="{FF2B5EF4-FFF2-40B4-BE49-F238E27FC236}">
                    <a16:creationId xmlns:a16="http://schemas.microsoft.com/office/drawing/2014/main" id="{8AAE268B-C30A-45A9-90EE-DF0C57DCAE05}"/>
                  </a:ext>
                </a:extLst>
              </p:cNvPr>
              <p:cNvSpPr/>
              <p:nvPr/>
            </p:nvSpPr>
            <p:spPr>
              <a:xfrm>
                <a:off x="7123773" y="5753515"/>
                <a:ext cx="116279" cy="145027"/>
              </a:xfrm>
              <a:prstGeom prst="ellipse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51" name="Oval 50">
              <a:extLst>
                <a:ext uri="{FF2B5EF4-FFF2-40B4-BE49-F238E27FC236}">
                  <a16:creationId xmlns:a16="http://schemas.microsoft.com/office/drawing/2014/main" id="{8288DC89-6941-4665-B5F9-FDA42A426346}"/>
                </a:ext>
              </a:extLst>
            </p:cNvPr>
            <p:cNvSpPr/>
            <p:nvPr/>
          </p:nvSpPr>
          <p:spPr>
            <a:xfrm>
              <a:off x="8430261" y="4836926"/>
              <a:ext cx="116279" cy="145027"/>
            </a:xfrm>
            <a:prstGeom prst="ellipse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Oval 51">
              <a:extLst>
                <a:ext uri="{FF2B5EF4-FFF2-40B4-BE49-F238E27FC236}">
                  <a16:creationId xmlns:a16="http://schemas.microsoft.com/office/drawing/2014/main" id="{30071C9E-A2D7-4015-85F1-1C30AC236AD7}"/>
                </a:ext>
              </a:extLst>
            </p:cNvPr>
            <p:cNvSpPr/>
            <p:nvPr/>
          </p:nvSpPr>
          <p:spPr>
            <a:xfrm>
              <a:off x="7938112" y="4813907"/>
              <a:ext cx="116279" cy="145027"/>
            </a:xfrm>
            <a:prstGeom prst="ellipse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Oval 52">
              <a:extLst>
                <a:ext uri="{FF2B5EF4-FFF2-40B4-BE49-F238E27FC236}">
                  <a16:creationId xmlns:a16="http://schemas.microsoft.com/office/drawing/2014/main" id="{949130A1-35BF-4BF2-88F3-4D3EDD5EFFA0}"/>
                </a:ext>
              </a:extLst>
            </p:cNvPr>
            <p:cNvSpPr/>
            <p:nvPr/>
          </p:nvSpPr>
          <p:spPr>
            <a:xfrm>
              <a:off x="7460409" y="4832070"/>
              <a:ext cx="116279" cy="145027"/>
            </a:xfrm>
            <a:prstGeom prst="ellipse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Oval 53">
              <a:extLst>
                <a:ext uri="{FF2B5EF4-FFF2-40B4-BE49-F238E27FC236}">
                  <a16:creationId xmlns:a16="http://schemas.microsoft.com/office/drawing/2014/main" id="{432A3865-6379-4EC4-A3C6-BE811D964535}"/>
                </a:ext>
              </a:extLst>
            </p:cNvPr>
            <p:cNvSpPr/>
            <p:nvPr/>
          </p:nvSpPr>
          <p:spPr>
            <a:xfrm>
              <a:off x="6409841" y="4813906"/>
              <a:ext cx="116279" cy="145027"/>
            </a:xfrm>
            <a:prstGeom prst="ellipse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Oval 54">
              <a:extLst>
                <a:ext uri="{FF2B5EF4-FFF2-40B4-BE49-F238E27FC236}">
                  <a16:creationId xmlns:a16="http://schemas.microsoft.com/office/drawing/2014/main" id="{046A52FF-077B-4C99-A35A-0C7398604F27}"/>
                </a:ext>
              </a:extLst>
            </p:cNvPr>
            <p:cNvSpPr/>
            <p:nvPr/>
          </p:nvSpPr>
          <p:spPr>
            <a:xfrm>
              <a:off x="5886394" y="4821363"/>
              <a:ext cx="116279" cy="145027"/>
            </a:xfrm>
            <a:prstGeom prst="ellipse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10973112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>
            <a:extLst>
              <a:ext uri="{FF2B5EF4-FFF2-40B4-BE49-F238E27FC236}">
                <a16:creationId xmlns:a16="http://schemas.microsoft.com/office/drawing/2014/main" id="{B3F29BDB-8CA4-47AE-85B8-81E32402639A}"/>
              </a:ext>
            </a:extLst>
          </p:cNvPr>
          <p:cNvGrpSpPr/>
          <p:nvPr/>
        </p:nvGrpSpPr>
        <p:grpSpPr>
          <a:xfrm>
            <a:off x="401175" y="305545"/>
            <a:ext cx="8838075" cy="1294655"/>
            <a:chOff x="469814" y="220947"/>
            <a:chExt cx="9932831" cy="1294655"/>
          </a:xfrm>
        </p:grpSpPr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F0CE50D9-5492-499E-B339-42E1101E7C8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alphaModFix amt="5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colorTemperature colorTemp="9504"/>
                      </a14:imgEffect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9814" y="220947"/>
              <a:ext cx="9932831" cy="1294655"/>
            </a:xfrm>
            <a:prstGeom prst="rect">
              <a:avLst/>
            </a:prstGeom>
          </p:spPr>
        </p:pic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A33C86E8-98DE-41C9-AF42-259C446CEF3C}"/>
                </a:ext>
              </a:extLst>
            </p:cNvPr>
            <p:cNvSpPr txBox="1"/>
            <p:nvPr/>
          </p:nvSpPr>
          <p:spPr>
            <a:xfrm>
              <a:off x="1044938" y="708884"/>
              <a:ext cx="8782582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lvl="0">
                <a:defRPr/>
              </a:pPr>
              <a:r>
                <a:rPr lang="en-US" sz="2400" b="1" noProof="0" dirty="0">
                  <a:solidFill>
                    <a:prstClr val="black"/>
                  </a:solidFill>
                  <a:latin typeface="Calibri" panose="020F0502020204030204"/>
                </a:rPr>
                <a:t>6</a:t>
              </a:r>
              <a:r>
                <a: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. </a:t>
              </a:r>
              <a:r>
                <a:rPr kumimoji="0" lang="en-US" sz="24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Penerapan</a:t>
              </a:r>
              <a:r>
                <a: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 </a:t>
              </a:r>
              <a:r>
                <a:rPr kumimoji="0" lang="en-US" sz="24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Pertidaksamaan</a:t>
              </a:r>
              <a:r>
                <a: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 </a:t>
              </a:r>
              <a:r>
                <a:rPr kumimoji="0" lang="en-US" sz="24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dalam</a:t>
              </a:r>
              <a:r>
                <a: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 </a:t>
              </a:r>
              <a:r>
                <a:rPr kumimoji="0" lang="en-US" sz="24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Kehidupan</a:t>
              </a:r>
              <a:r>
                <a: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 </a:t>
              </a:r>
              <a:r>
                <a:rPr kumimoji="0" lang="en-US" sz="24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Sehari</a:t>
              </a:r>
              <a:r>
                <a: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-Hari</a:t>
              </a:r>
            </a:p>
          </p:txBody>
        </p:sp>
      </p:grpSp>
      <p:sp>
        <p:nvSpPr>
          <p:cNvPr id="17" name="Rectangle 16">
            <a:extLst>
              <a:ext uri="{FF2B5EF4-FFF2-40B4-BE49-F238E27FC236}">
                <a16:creationId xmlns:a16="http://schemas.microsoft.com/office/drawing/2014/main" id="{E0895671-2D33-4A91-ABBC-DF48C7F4D1AA}"/>
              </a:ext>
            </a:extLst>
          </p:cNvPr>
          <p:cNvSpPr/>
          <p:nvPr/>
        </p:nvSpPr>
        <p:spPr>
          <a:xfrm>
            <a:off x="489580" y="2614150"/>
            <a:ext cx="10876425" cy="33477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2400" dirty="0">
                <a:solidFill>
                  <a:prstClr val="black"/>
                </a:solidFill>
              </a:rPr>
              <a:t>Banyak orang yang </a:t>
            </a:r>
            <a:r>
              <a:rPr lang="en-US" sz="2400" dirty="0" err="1">
                <a:solidFill>
                  <a:prstClr val="black"/>
                </a:solidFill>
              </a:rPr>
              <a:t>menonton</a:t>
            </a:r>
            <a:r>
              <a:rPr lang="en-US" sz="2400" dirty="0">
                <a:solidFill>
                  <a:prstClr val="black"/>
                </a:solidFill>
              </a:rPr>
              <a:t> video di </a:t>
            </a:r>
            <a:r>
              <a:rPr lang="en-US" sz="2400" dirty="0" err="1">
                <a:solidFill>
                  <a:prstClr val="black"/>
                </a:solidFill>
              </a:rPr>
              <a:t>meda</a:t>
            </a:r>
            <a:r>
              <a:rPr lang="en-US" sz="2400" dirty="0">
                <a:solidFill>
                  <a:prstClr val="black"/>
                </a:solidFill>
              </a:rPr>
              <a:t> </a:t>
            </a:r>
            <a:r>
              <a:rPr lang="en-US" sz="2400" dirty="0" err="1">
                <a:solidFill>
                  <a:prstClr val="black"/>
                </a:solidFill>
              </a:rPr>
              <a:t>sosial</a:t>
            </a:r>
            <a:r>
              <a:rPr lang="en-US" sz="2400" dirty="0">
                <a:solidFill>
                  <a:prstClr val="black"/>
                </a:solidFill>
              </a:rPr>
              <a:t> </a:t>
            </a:r>
            <a:r>
              <a:rPr lang="en-US" sz="2400" dirty="0" err="1">
                <a:solidFill>
                  <a:prstClr val="black"/>
                </a:solidFill>
              </a:rPr>
              <a:t>Mery</a:t>
            </a:r>
            <a:r>
              <a:rPr lang="en-US" sz="2400" dirty="0">
                <a:solidFill>
                  <a:prstClr val="black"/>
                </a:solidFill>
              </a:rPr>
              <a:t> </a:t>
            </a:r>
            <a:r>
              <a:rPr lang="en-US" sz="2400" dirty="0" err="1">
                <a:solidFill>
                  <a:prstClr val="black"/>
                </a:solidFill>
              </a:rPr>
              <a:t>kurang</a:t>
            </a:r>
            <a:r>
              <a:rPr lang="en-US" sz="2400" dirty="0">
                <a:solidFill>
                  <a:prstClr val="black"/>
                </a:solidFill>
              </a:rPr>
              <a:t> 10 orang </a:t>
            </a:r>
            <a:r>
              <a:rPr lang="en-US" sz="2400" dirty="0" err="1">
                <a:solidFill>
                  <a:prstClr val="black"/>
                </a:solidFill>
              </a:rPr>
              <a:t>dari</a:t>
            </a:r>
            <a:r>
              <a:rPr lang="en-US" sz="2400" dirty="0">
                <a:solidFill>
                  <a:prstClr val="black"/>
                </a:solidFill>
              </a:rPr>
              <a:t> 4 kali </a:t>
            </a:r>
            <a:r>
              <a:rPr lang="en-US" sz="2400" dirty="0" err="1">
                <a:solidFill>
                  <a:prstClr val="black"/>
                </a:solidFill>
              </a:rPr>
              <a:t>banyak</a:t>
            </a:r>
            <a:r>
              <a:rPr lang="en-US" sz="2400" dirty="0">
                <a:solidFill>
                  <a:prstClr val="black"/>
                </a:solidFill>
              </a:rPr>
              <a:t> orang yang </a:t>
            </a:r>
            <a:r>
              <a:rPr lang="en-US" sz="2400" dirty="0" err="1">
                <a:solidFill>
                  <a:prstClr val="black"/>
                </a:solidFill>
              </a:rPr>
              <a:t>menonton</a:t>
            </a:r>
            <a:r>
              <a:rPr lang="en-US" sz="2400" dirty="0">
                <a:solidFill>
                  <a:prstClr val="black"/>
                </a:solidFill>
              </a:rPr>
              <a:t> video di media </a:t>
            </a:r>
            <a:r>
              <a:rPr lang="en-US" sz="2400" dirty="0" err="1">
                <a:solidFill>
                  <a:prstClr val="black"/>
                </a:solidFill>
              </a:rPr>
              <a:t>sosial</a:t>
            </a:r>
            <a:r>
              <a:rPr lang="en-US" sz="2400" dirty="0">
                <a:solidFill>
                  <a:prstClr val="black"/>
                </a:solidFill>
              </a:rPr>
              <a:t> </a:t>
            </a:r>
            <a:r>
              <a:rPr lang="en-US" sz="2400" dirty="0" err="1">
                <a:solidFill>
                  <a:prstClr val="black"/>
                </a:solidFill>
              </a:rPr>
              <a:t>Intan</a:t>
            </a:r>
            <a:r>
              <a:rPr lang="en-US" sz="2400" dirty="0">
                <a:solidFill>
                  <a:prstClr val="black"/>
                </a:solidFill>
              </a:rPr>
              <a:t>. </a:t>
            </a:r>
            <a:r>
              <a:rPr lang="en-US" sz="2400" dirty="0" err="1">
                <a:solidFill>
                  <a:prstClr val="black"/>
                </a:solidFill>
              </a:rPr>
              <a:t>Jika</a:t>
            </a:r>
            <a:r>
              <a:rPr lang="en-US" sz="2400" dirty="0">
                <a:solidFill>
                  <a:prstClr val="black"/>
                </a:solidFill>
              </a:rPr>
              <a:t> </a:t>
            </a:r>
            <a:r>
              <a:rPr lang="en-US" sz="2400" dirty="0" err="1">
                <a:solidFill>
                  <a:prstClr val="black"/>
                </a:solidFill>
              </a:rPr>
              <a:t>jumlah</a:t>
            </a:r>
            <a:r>
              <a:rPr lang="en-US" sz="2400" dirty="0">
                <a:solidFill>
                  <a:prstClr val="black"/>
                </a:solidFill>
              </a:rPr>
              <a:t> </a:t>
            </a:r>
            <a:r>
              <a:rPr lang="en-US" sz="2400" dirty="0" err="1">
                <a:solidFill>
                  <a:prstClr val="black"/>
                </a:solidFill>
              </a:rPr>
              <a:t>penonton</a:t>
            </a:r>
            <a:r>
              <a:rPr lang="en-US" sz="2400" dirty="0">
                <a:solidFill>
                  <a:prstClr val="black"/>
                </a:solidFill>
              </a:rPr>
              <a:t> video </a:t>
            </a:r>
            <a:r>
              <a:rPr lang="en-US" sz="2400" dirty="0" err="1">
                <a:solidFill>
                  <a:prstClr val="black"/>
                </a:solidFill>
              </a:rPr>
              <a:t>mereka</a:t>
            </a:r>
            <a:r>
              <a:rPr lang="en-US" sz="2400" dirty="0">
                <a:solidFill>
                  <a:prstClr val="black"/>
                </a:solidFill>
              </a:rPr>
              <a:t> </a:t>
            </a:r>
            <a:r>
              <a:rPr lang="en-US" sz="2400" dirty="0" err="1">
                <a:solidFill>
                  <a:prstClr val="black"/>
                </a:solidFill>
              </a:rPr>
              <a:t>berdua</a:t>
            </a:r>
            <a:r>
              <a:rPr lang="en-US" sz="2400" dirty="0">
                <a:solidFill>
                  <a:prstClr val="black"/>
                </a:solidFill>
              </a:rPr>
              <a:t> </a:t>
            </a:r>
            <a:r>
              <a:rPr lang="en-US" sz="2400" dirty="0" err="1">
                <a:solidFill>
                  <a:prstClr val="black"/>
                </a:solidFill>
              </a:rPr>
              <a:t>tidak</a:t>
            </a:r>
            <a:r>
              <a:rPr lang="en-US" sz="2400" dirty="0">
                <a:solidFill>
                  <a:prstClr val="black"/>
                </a:solidFill>
              </a:rPr>
              <a:t> </a:t>
            </a:r>
            <a:r>
              <a:rPr lang="en-US" sz="2400" dirty="0" err="1">
                <a:solidFill>
                  <a:prstClr val="black"/>
                </a:solidFill>
              </a:rPr>
              <a:t>lebih</a:t>
            </a:r>
            <a:r>
              <a:rPr lang="en-US" sz="2400" dirty="0">
                <a:solidFill>
                  <a:prstClr val="black"/>
                </a:solidFill>
              </a:rPr>
              <a:t> </a:t>
            </a:r>
            <a:r>
              <a:rPr lang="en-US" sz="2400" dirty="0" err="1">
                <a:solidFill>
                  <a:prstClr val="black"/>
                </a:solidFill>
              </a:rPr>
              <a:t>dari</a:t>
            </a:r>
            <a:r>
              <a:rPr lang="en-US" sz="2400" dirty="0">
                <a:solidFill>
                  <a:prstClr val="black"/>
                </a:solidFill>
              </a:rPr>
              <a:t> 300 orang, </a:t>
            </a:r>
            <a:r>
              <a:rPr lang="en-US" sz="2400" dirty="0" err="1">
                <a:solidFill>
                  <a:prstClr val="black"/>
                </a:solidFill>
              </a:rPr>
              <a:t>tentukan</a:t>
            </a:r>
            <a:r>
              <a:rPr lang="en-US" sz="2400" dirty="0">
                <a:solidFill>
                  <a:prstClr val="black"/>
                </a:solidFill>
              </a:rPr>
              <a:t>:</a:t>
            </a:r>
          </a:p>
          <a:p>
            <a:pPr marL="457200" indent="-457200">
              <a:lnSpc>
                <a:spcPct val="150000"/>
              </a:lnSpc>
              <a:buAutoNum type="alphaLcPeriod"/>
            </a:pPr>
            <a:r>
              <a:rPr lang="en-US" sz="2400" dirty="0">
                <a:solidFill>
                  <a:prstClr val="black"/>
                </a:solidFill>
              </a:rPr>
              <a:t>model </a:t>
            </a:r>
            <a:r>
              <a:rPr lang="en-US" sz="2400" dirty="0" err="1">
                <a:solidFill>
                  <a:prstClr val="black"/>
                </a:solidFill>
              </a:rPr>
              <a:t>matematika</a:t>
            </a:r>
            <a:r>
              <a:rPr lang="en-US" sz="2400" dirty="0">
                <a:solidFill>
                  <a:prstClr val="black"/>
                </a:solidFill>
              </a:rPr>
              <a:t> </a:t>
            </a:r>
          </a:p>
          <a:p>
            <a:pPr marL="457200" indent="-457200">
              <a:lnSpc>
                <a:spcPct val="150000"/>
              </a:lnSpc>
              <a:buAutoNum type="alphaLcPeriod"/>
            </a:pPr>
            <a:r>
              <a:rPr lang="en-US" sz="2400" dirty="0" err="1">
                <a:solidFill>
                  <a:prstClr val="black"/>
                </a:solidFill>
              </a:rPr>
              <a:t>penyelesainnya</a:t>
            </a:r>
            <a:r>
              <a:rPr lang="en-US" sz="2400" dirty="0">
                <a:solidFill>
                  <a:prstClr val="black"/>
                </a:solidFill>
              </a:rPr>
              <a:t>.</a:t>
            </a:r>
          </a:p>
          <a:p>
            <a:pPr>
              <a:lnSpc>
                <a:spcPct val="150000"/>
              </a:lnSpc>
            </a:pPr>
            <a:endParaRPr lang="en-US" sz="2400" dirty="0">
              <a:solidFill>
                <a:prstClr val="black"/>
              </a:solidFill>
              <a:latin typeface="Cambria Math" panose="02040503050406030204" pitchFamily="18" charset="0"/>
            </a:endParaRPr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0BA2D65C-076F-4D58-9660-AAC4B59B4A03}"/>
              </a:ext>
            </a:extLst>
          </p:cNvPr>
          <p:cNvGrpSpPr/>
          <p:nvPr/>
        </p:nvGrpSpPr>
        <p:grpSpPr>
          <a:xfrm>
            <a:off x="489580" y="1743084"/>
            <a:ext cx="1411934" cy="778367"/>
            <a:chOff x="740334" y="3043297"/>
            <a:chExt cx="1417043" cy="999041"/>
          </a:xfrm>
        </p:grpSpPr>
        <p:pic>
          <p:nvPicPr>
            <p:cNvPr id="31" name="Picture 30">
              <a:extLst>
                <a:ext uri="{FF2B5EF4-FFF2-40B4-BE49-F238E27FC236}">
                  <a16:creationId xmlns:a16="http://schemas.microsoft.com/office/drawing/2014/main" id="{A4DB5A84-C689-4C21-9F94-3AFBF643B0A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alphaModFix amt="5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colorTemperature colorTemp="9504"/>
                      </a14:imgEffect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0334" y="3043297"/>
              <a:ext cx="1417043" cy="999041"/>
            </a:xfrm>
            <a:prstGeom prst="rect">
              <a:avLst/>
            </a:prstGeom>
          </p:spPr>
        </p:pic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DF93AD0A-DFF1-4F3D-B599-EDFDDD288EF3}"/>
                </a:ext>
              </a:extLst>
            </p:cNvPr>
            <p:cNvSpPr txBox="1"/>
            <p:nvPr/>
          </p:nvSpPr>
          <p:spPr>
            <a:xfrm>
              <a:off x="853077" y="3270438"/>
              <a:ext cx="1191556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Contoh: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92913300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9" name="Rectangle 8">
                <a:extLst>
                  <a:ext uri="{FF2B5EF4-FFF2-40B4-BE49-F238E27FC236}">
                    <a16:creationId xmlns:a16="http://schemas.microsoft.com/office/drawing/2014/main" id="{A9B7D9DB-2C5D-497E-AAA0-9FCBAABAAAE8}"/>
                  </a:ext>
                </a:extLst>
              </p:cNvPr>
              <p:cNvSpPr/>
              <p:nvPr/>
            </p:nvSpPr>
            <p:spPr>
              <a:xfrm>
                <a:off x="657787" y="471814"/>
                <a:ext cx="10685949" cy="500976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sz="2400" b="1" dirty="0" err="1">
                    <a:solidFill>
                      <a:prstClr val="black"/>
                    </a:solidFill>
                  </a:rPr>
                  <a:t>Jawab</a:t>
                </a:r>
                <a:r>
                  <a:rPr lang="en-US" sz="2400" b="1" dirty="0">
                    <a:solidFill>
                      <a:prstClr val="black"/>
                    </a:solidFill>
                  </a:rPr>
                  <a:t>:</a:t>
                </a:r>
                <a:r>
                  <a:rPr lang="en-US" sz="2400" dirty="0">
                    <a:solidFill>
                      <a:prstClr val="black"/>
                    </a:solidFill>
                  </a:rPr>
                  <a:t> </a:t>
                </a:r>
              </a:p>
              <a:p>
                <a:pPr marL="457200" indent="-457200">
                  <a:lnSpc>
                    <a:spcPct val="150000"/>
                  </a:lnSpc>
                  <a:buAutoNum type="alphaLcPeriod"/>
                </a:pPr>
                <a:r>
                  <a:rPr lang="en-US" sz="2400" dirty="0">
                    <a:solidFill>
                      <a:prstClr val="black"/>
                    </a:solidFill>
                  </a:rPr>
                  <a:t>Model </a:t>
                </a:r>
                <a:r>
                  <a:rPr lang="en-US" sz="2400" dirty="0" err="1">
                    <a:solidFill>
                      <a:prstClr val="black"/>
                    </a:solidFill>
                  </a:rPr>
                  <a:t>matematika</a:t>
                </a:r>
                <a:r>
                  <a:rPr lang="en-US" sz="2400" dirty="0">
                    <a:solidFill>
                      <a:prstClr val="black"/>
                    </a:solidFill>
                  </a:rPr>
                  <a:t> </a:t>
                </a:r>
              </a:p>
              <a:p>
                <a:pPr>
                  <a:lnSpc>
                    <a:spcPct val="150000"/>
                  </a:lnSpc>
                </a:pPr>
                <a:r>
                  <a:rPr lang="en-US" sz="2400" dirty="0" err="1">
                    <a:solidFill>
                      <a:prstClr val="black"/>
                    </a:solidFill>
                  </a:rPr>
                  <a:t>Misal</a:t>
                </a:r>
                <a:r>
                  <a:rPr lang="en-US" sz="2400" dirty="0">
                    <a:solidFill>
                      <a:prstClr val="black"/>
                    </a:solidFill>
                  </a:rPr>
                  <a:t> : </a:t>
                </a:r>
                <a:r>
                  <a:rPr lang="en-US" sz="2400" dirty="0" err="1">
                    <a:solidFill>
                      <a:prstClr val="black"/>
                    </a:solidFill>
                  </a:rPr>
                  <a:t>banyak</a:t>
                </a:r>
                <a:r>
                  <a:rPr lang="en-US" sz="2400" dirty="0">
                    <a:solidFill>
                      <a:prstClr val="black"/>
                    </a:solidFill>
                  </a:rPr>
                  <a:t> </a:t>
                </a:r>
                <a:r>
                  <a:rPr lang="en-US" sz="2400" dirty="0" err="1">
                    <a:solidFill>
                      <a:prstClr val="black"/>
                    </a:solidFill>
                  </a:rPr>
                  <a:t>penonton</a:t>
                </a:r>
                <a:r>
                  <a:rPr lang="en-US" sz="2400" dirty="0">
                    <a:solidFill>
                      <a:prstClr val="black"/>
                    </a:solidFill>
                  </a:rPr>
                  <a:t> video </a:t>
                </a:r>
                <a:r>
                  <a:rPr lang="en-US" sz="2400" dirty="0" err="1">
                    <a:solidFill>
                      <a:prstClr val="black"/>
                    </a:solidFill>
                  </a:rPr>
                  <a:t>Intan</a:t>
                </a:r>
                <a:r>
                  <a:rPr lang="en-US" sz="2400" dirty="0">
                    <a:solidFill>
                      <a:prstClr val="black"/>
                    </a:solidFill>
                  </a:rPr>
                  <a:t> </a:t>
                </a:r>
                <a14:m>
                  <m:oMath xmlns:m="http://schemas.openxmlformats.org/officeDocument/2006/math">
                    <m:r>
                      <a:rPr lang="en-US" sz="2400" b="0" i="1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US" sz="2400" dirty="0">
                    <a:solidFill>
                      <a:prstClr val="black"/>
                    </a:solidFill>
                  </a:rPr>
                  <a:t> </a:t>
                </a:r>
                <a:r>
                  <a:rPr lang="en-US" sz="2400" i="1" dirty="0">
                    <a:solidFill>
                      <a:prstClr val="black"/>
                    </a:solidFill>
                  </a:rPr>
                  <a:t>p</a:t>
                </a:r>
                <a:r>
                  <a:rPr lang="en-US" sz="2400" dirty="0">
                    <a:solidFill>
                      <a:prstClr val="black"/>
                    </a:solidFill>
                  </a:rPr>
                  <a:t> orang, </a:t>
                </a:r>
                <a:r>
                  <a:rPr lang="en-US" sz="2400" dirty="0" err="1">
                    <a:solidFill>
                      <a:prstClr val="black"/>
                    </a:solidFill>
                  </a:rPr>
                  <a:t>maka</a:t>
                </a:r>
                <a:endParaRPr lang="en-US" sz="2400" dirty="0">
                  <a:solidFill>
                    <a:prstClr val="black"/>
                  </a:solidFill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sz="2400" dirty="0">
                    <a:solidFill>
                      <a:prstClr val="black"/>
                    </a:solidFill>
                  </a:rPr>
                  <a:t>Banyak </a:t>
                </a:r>
                <a:r>
                  <a:rPr lang="en-US" sz="2400" dirty="0" err="1">
                    <a:solidFill>
                      <a:prstClr val="black"/>
                    </a:solidFill>
                  </a:rPr>
                  <a:t>penonton</a:t>
                </a:r>
                <a:r>
                  <a:rPr lang="en-US" sz="2400" dirty="0">
                    <a:solidFill>
                      <a:prstClr val="black"/>
                    </a:solidFill>
                  </a:rPr>
                  <a:t> </a:t>
                </a:r>
                <a:r>
                  <a:rPr lang="en-US" sz="2400" dirty="0" err="1">
                    <a:solidFill>
                      <a:prstClr val="black"/>
                    </a:solidFill>
                  </a:rPr>
                  <a:t>Mery</a:t>
                </a:r>
                <a:r>
                  <a:rPr lang="en-US" sz="2400" dirty="0">
                    <a:solidFill>
                      <a:prstClr val="black"/>
                    </a:solidFill>
                  </a:rPr>
                  <a:t> </a:t>
                </a:r>
                <a14:m>
                  <m:oMath xmlns:m="http://schemas.openxmlformats.org/officeDocument/2006/math">
                    <m:r>
                      <a:rPr lang="en-US" sz="24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US" sz="2400" dirty="0">
                    <a:solidFill>
                      <a:prstClr val="black"/>
                    </a:solidFill>
                  </a:rPr>
                  <a:t> (4</a:t>
                </a:r>
                <a:r>
                  <a:rPr lang="en-US" sz="2400" i="1" dirty="0">
                    <a:solidFill>
                      <a:prstClr val="black"/>
                    </a:solidFill>
                  </a:rPr>
                  <a:t>p</a:t>
                </a:r>
                <a:r>
                  <a:rPr lang="en-US" sz="2400" dirty="0">
                    <a:solidFill>
                      <a:prstClr val="black"/>
                    </a:solidFill>
                    <a:ea typeface="Cambria Math" panose="020405030504060302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400" b="0" i="1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−</m:t>
                    </m:r>
                  </m:oMath>
                </a14:m>
                <a:r>
                  <a:rPr lang="en-US" sz="2400" dirty="0">
                    <a:solidFill>
                      <a:prstClr val="black"/>
                    </a:solidFill>
                  </a:rPr>
                  <a:t>10)</a:t>
                </a:r>
              </a:p>
              <a:p>
                <a:pPr>
                  <a:lnSpc>
                    <a:spcPct val="150000"/>
                  </a:lnSpc>
                </a:pPr>
                <a:r>
                  <a:rPr lang="en-US" sz="2400" dirty="0" err="1">
                    <a:solidFill>
                      <a:prstClr val="black"/>
                    </a:solidFill>
                  </a:rPr>
                  <a:t>Jumlah</a:t>
                </a:r>
                <a:r>
                  <a:rPr lang="en-US" sz="2400" dirty="0">
                    <a:solidFill>
                      <a:prstClr val="black"/>
                    </a:solidFill>
                  </a:rPr>
                  <a:t> </a:t>
                </a:r>
                <a:r>
                  <a:rPr lang="en-US" sz="2400" dirty="0" err="1">
                    <a:solidFill>
                      <a:prstClr val="black"/>
                    </a:solidFill>
                  </a:rPr>
                  <a:t>penonton</a:t>
                </a:r>
                <a:r>
                  <a:rPr lang="en-US" sz="2400" dirty="0">
                    <a:solidFill>
                      <a:prstClr val="black"/>
                    </a:solidFill>
                  </a:rPr>
                  <a:t> video </a:t>
                </a:r>
                <a:r>
                  <a:rPr lang="en-US" sz="2400" dirty="0" err="1">
                    <a:solidFill>
                      <a:prstClr val="black"/>
                    </a:solidFill>
                  </a:rPr>
                  <a:t>Intan</a:t>
                </a:r>
                <a:r>
                  <a:rPr lang="en-US" sz="2400" dirty="0">
                    <a:solidFill>
                      <a:prstClr val="black"/>
                    </a:solidFill>
                  </a:rPr>
                  <a:t> dan </a:t>
                </a:r>
                <a:r>
                  <a:rPr lang="en-US" sz="2400" dirty="0" err="1">
                    <a:solidFill>
                      <a:prstClr val="black"/>
                    </a:solidFill>
                  </a:rPr>
                  <a:t>Mery</a:t>
                </a:r>
                <a:r>
                  <a:rPr lang="en-US" sz="2400" dirty="0">
                    <a:solidFill>
                      <a:prstClr val="black"/>
                    </a:solidFill>
                  </a:rPr>
                  <a:t> </a:t>
                </a:r>
                <a14:m>
                  <m:oMath xmlns:m="http://schemas.openxmlformats.org/officeDocument/2006/math">
                    <m:r>
                      <a:rPr lang="en-US" sz="2400" i="1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≤</m:t>
                    </m:r>
                  </m:oMath>
                </a14:m>
                <a:r>
                  <a:rPr lang="en-US" sz="2400" dirty="0">
                    <a:solidFill>
                      <a:prstClr val="black"/>
                    </a:solidFill>
                  </a:rPr>
                  <a:t> 300</a:t>
                </a:r>
              </a:p>
              <a:p>
                <a:pPr>
                  <a:lnSpc>
                    <a:spcPct val="150000"/>
                  </a:lnSpc>
                </a:pPr>
                <a:r>
                  <a:rPr lang="en-US" sz="2400" b="0" dirty="0">
                    <a:solidFill>
                      <a:prstClr val="black"/>
                    </a:solidFill>
                    <a:ea typeface="Cambria Math" panose="02040503050406030204" pitchFamily="18" charset="0"/>
                  </a:rPr>
                  <a:t> 			</a:t>
                </a:r>
                <a14:m>
                  <m:oMath xmlns:m="http://schemas.openxmlformats.org/officeDocument/2006/math">
                    <m:r>
                      <a:rPr lang="en-US" sz="2400" b="0" i="0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           </m:t>
                    </m:r>
                    <m:r>
                      <a:rPr lang="en-US" sz="2400" b="0" i="1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𝑝</m:t>
                    </m:r>
                    <m:r>
                      <a:rPr lang="en-US" sz="2400" b="0" i="1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+</m:t>
                    </m:r>
                    <m:d>
                      <m:dPr>
                        <m:ctrlPr>
                          <a:rPr lang="en-US" sz="2400" b="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400" b="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4</m:t>
                        </m:r>
                        <m:r>
                          <a:rPr lang="en-US" sz="2400" b="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𝑝</m:t>
                        </m:r>
                        <m:r>
                          <a:rPr lang="en-US" sz="2400" b="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−10</m:t>
                        </m:r>
                      </m:e>
                    </m:d>
                    <m:r>
                      <a:rPr lang="en-US" sz="24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≤</m:t>
                    </m:r>
                    <m:r>
                      <a:rPr lang="en-US" sz="2400" b="0" i="1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300</m:t>
                    </m:r>
                  </m:oMath>
                </a14:m>
                <a:endParaRPr lang="en-US" sz="2400" b="0" dirty="0">
                  <a:solidFill>
                    <a:prstClr val="black"/>
                  </a:solidFill>
                  <a:ea typeface="Cambria Math" panose="02040503050406030204" pitchFamily="18" charset="0"/>
                </a:endParaRPr>
              </a:p>
              <a:p>
                <a:pPr>
                  <a:lnSpc>
                    <a:spcPct val="15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5</m:t>
                      </m:r>
                      <m:r>
                        <a:rPr lang="en-US" sz="2400" b="0" i="1" smtClean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𝑝</m:t>
                      </m:r>
                      <m:r>
                        <a:rPr lang="en-US" sz="2400" b="0" i="1" smtClean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−10≤300</m:t>
                      </m:r>
                    </m:oMath>
                  </m:oMathPara>
                </a14:m>
                <a:endParaRPr lang="en-US" sz="2400" dirty="0">
                  <a:solidFill>
                    <a:prstClr val="black"/>
                  </a:solidFill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sz="2400" dirty="0" err="1">
                    <a:solidFill>
                      <a:prstClr val="black"/>
                    </a:solidFill>
                  </a:rPr>
                  <a:t>Jadi</a:t>
                </a:r>
                <a:r>
                  <a:rPr lang="en-US" sz="2400" dirty="0">
                    <a:solidFill>
                      <a:prstClr val="black"/>
                    </a:solidFill>
                  </a:rPr>
                  <a:t>, model </a:t>
                </a:r>
                <a:r>
                  <a:rPr lang="en-US" sz="2400" dirty="0" err="1">
                    <a:solidFill>
                      <a:prstClr val="black"/>
                    </a:solidFill>
                  </a:rPr>
                  <a:t>matematikanya</a:t>
                </a:r>
                <a:r>
                  <a:rPr lang="en-US" sz="2400" dirty="0">
                    <a:solidFill>
                      <a:prstClr val="black"/>
                    </a:solidFill>
                  </a:rPr>
                  <a:t> </a:t>
                </a:r>
                <a:r>
                  <a:rPr lang="en-US" sz="2400" dirty="0" err="1">
                    <a:solidFill>
                      <a:prstClr val="black"/>
                    </a:solidFill>
                  </a:rPr>
                  <a:t>adalah</a:t>
                </a:r>
                <a:r>
                  <a:rPr lang="en-US" sz="2400" dirty="0">
                    <a:solidFill>
                      <a:prstClr val="black"/>
                    </a:solidFill>
                  </a:rPr>
                  <a:t> </a:t>
                </a:r>
                <a14:m>
                  <m:oMath xmlns:m="http://schemas.openxmlformats.org/officeDocument/2006/math">
                    <m:r>
                      <a:rPr lang="en-US" sz="24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5</m:t>
                    </m:r>
                    <m:r>
                      <a:rPr lang="en-US" sz="24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𝑝</m:t>
                    </m:r>
                    <m:r>
                      <a:rPr lang="en-US" sz="24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−10≤300</m:t>
                    </m:r>
                  </m:oMath>
                </a14:m>
                <a:r>
                  <a:rPr lang="en-US" sz="2400" dirty="0">
                    <a:solidFill>
                      <a:prstClr val="black"/>
                    </a:solidFill>
                  </a:rPr>
                  <a:t>.</a:t>
                </a:r>
              </a:p>
              <a:p>
                <a:pPr>
                  <a:lnSpc>
                    <a:spcPct val="150000"/>
                  </a:lnSpc>
                </a:pPr>
                <a:endParaRPr lang="en-US" sz="2400" dirty="0">
                  <a:solidFill>
                    <a:prstClr val="black"/>
                  </a:solidFill>
                  <a:latin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9" name="Rectangle 8">
                <a:extLst>
                  <a:ext uri="{FF2B5EF4-FFF2-40B4-BE49-F238E27FC236}">
                    <a16:creationId xmlns:a16="http://schemas.microsoft.com/office/drawing/2014/main" id="{A9B7D9DB-2C5D-497E-AAA0-9FCBAABAAAE8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7787" y="471814"/>
                <a:ext cx="10685949" cy="5009769"/>
              </a:xfrm>
              <a:prstGeom prst="rect">
                <a:avLst/>
              </a:prstGeom>
              <a:blipFill>
                <a:blip r:embed="rId2"/>
                <a:stretch>
                  <a:fillRect l="-91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85113055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extBox 26">
            <a:extLst>
              <a:ext uri="{FF2B5EF4-FFF2-40B4-BE49-F238E27FC236}">
                <a16:creationId xmlns:a16="http://schemas.microsoft.com/office/drawing/2014/main" id="{0B495410-4380-4613-B237-A36E4D8880B8}"/>
              </a:ext>
            </a:extLst>
          </p:cNvPr>
          <p:cNvSpPr txBox="1"/>
          <p:nvPr/>
        </p:nvSpPr>
        <p:spPr>
          <a:xfrm>
            <a:off x="965059" y="2221449"/>
            <a:ext cx="10527298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just">
              <a:defRPr/>
            </a:pP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Pernyataan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disebut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juga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kalimat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tertutup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.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Pernyataan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adalah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kalimat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yang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sudah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diketahui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nilai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kebenarannya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.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Pernyataan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hanya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memiliki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satu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nilai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kebenaran</a:t>
            </a:r>
            <a:r>
              <a:rPr lang="en-US" sz="2400" dirty="0">
                <a:solidFill>
                  <a:prstClr val="black"/>
                </a:solidFill>
                <a:latin typeface="Calibri" panose="020F0502020204030204"/>
              </a:rPr>
              <a:t>, </a:t>
            </a:r>
            <a:r>
              <a:rPr lang="en-US" sz="2400" dirty="0" err="1">
                <a:solidFill>
                  <a:prstClr val="black"/>
                </a:solidFill>
                <a:latin typeface="Calibri" panose="020F0502020204030204"/>
              </a:rPr>
              <a:t>benar</a:t>
            </a:r>
            <a:r>
              <a:rPr lang="en-US" sz="2400" dirty="0">
                <a:solidFill>
                  <a:prstClr val="black"/>
                </a:solidFill>
                <a:latin typeface="Calibri" panose="020F0502020204030204"/>
              </a:rPr>
              <a:t> </a:t>
            </a:r>
            <a:r>
              <a:rPr lang="en-US" sz="2400" dirty="0" err="1">
                <a:solidFill>
                  <a:prstClr val="black"/>
                </a:solidFill>
                <a:latin typeface="Calibri" panose="020F0502020204030204"/>
              </a:rPr>
              <a:t>atau</a:t>
            </a:r>
            <a:r>
              <a:rPr lang="en-US" sz="2400" dirty="0">
                <a:solidFill>
                  <a:prstClr val="black"/>
                </a:solidFill>
                <a:latin typeface="Calibri" panose="020F0502020204030204"/>
              </a:rPr>
              <a:t> salah.</a:t>
            </a:r>
            <a:endParaRPr kumimoji="0" lang="en-US" sz="2400" b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0A2CC5DB-5402-4435-A580-342587A19ACF}"/>
              </a:ext>
            </a:extLst>
          </p:cNvPr>
          <p:cNvGrpSpPr/>
          <p:nvPr/>
        </p:nvGrpSpPr>
        <p:grpSpPr>
          <a:xfrm>
            <a:off x="1135962" y="1089395"/>
            <a:ext cx="1988238" cy="912884"/>
            <a:chOff x="469814" y="259078"/>
            <a:chExt cx="4715550" cy="834569"/>
          </a:xfrm>
        </p:grpSpPr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id="{51C9093A-ADF5-454A-B10C-D50E988974C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alphaModFix amt="5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colorTemperature colorTemp="9504"/>
                      </a14:imgEffect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9814" y="259078"/>
              <a:ext cx="4715550" cy="834569"/>
            </a:xfrm>
            <a:prstGeom prst="rect">
              <a:avLst/>
            </a:prstGeom>
          </p:spPr>
        </p:pic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9EAB025C-BF81-45A5-979D-4FE31D6C0098}"/>
                </a:ext>
              </a:extLst>
            </p:cNvPr>
            <p:cNvSpPr txBox="1"/>
            <p:nvPr/>
          </p:nvSpPr>
          <p:spPr>
            <a:xfrm>
              <a:off x="769493" y="462393"/>
              <a:ext cx="4271291" cy="42205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400" b="1" dirty="0">
                  <a:solidFill>
                    <a:prstClr val="black"/>
                  </a:solidFill>
                  <a:latin typeface="Calibri" panose="020F0502020204030204"/>
                </a:rPr>
                <a:t>1</a:t>
              </a:r>
              <a:r>
                <a: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. </a:t>
              </a:r>
              <a:r>
                <a:rPr kumimoji="0" lang="en-US" sz="24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Peryataan</a:t>
              </a:r>
              <a:endPara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124" name="Group 123">
            <a:extLst>
              <a:ext uri="{FF2B5EF4-FFF2-40B4-BE49-F238E27FC236}">
                <a16:creationId xmlns:a16="http://schemas.microsoft.com/office/drawing/2014/main" id="{049294D9-0D79-433E-809D-7F8A5E7653D7}"/>
              </a:ext>
            </a:extLst>
          </p:cNvPr>
          <p:cNvGrpSpPr/>
          <p:nvPr/>
        </p:nvGrpSpPr>
        <p:grpSpPr>
          <a:xfrm>
            <a:off x="437158" y="272306"/>
            <a:ext cx="7375289" cy="1264579"/>
            <a:chOff x="452487" y="0"/>
            <a:chExt cx="7375289" cy="1264579"/>
          </a:xfrm>
        </p:grpSpPr>
        <p:sp>
          <p:nvSpPr>
            <p:cNvPr id="125" name="Diagonal Stripe 124">
              <a:extLst>
                <a:ext uri="{FF2B5EF4-FFF2-40B4-BE49-F238E27FC236}">
                  <a16:creationId xmlns:a16="http://schemas.microsoft.com/office/drawing/2014/main" id="{1C4960EC-03E3-4C9A-BEB5-AA0E9CD4A843}"/>
                </a:ext>
              </a:extLst>
            </p:cNvPr>
            <p:cNvSpPr/>
            <p:nvPr/>
          </p:nvSpPr>
          <p:spPr>
            <a:xfrm>
              <a:off x="452487" y="171789"/>
              <a:ext cx="1055802" cy="1092790"/>
            </a:xfrm>
            <a:prstGeom prst="diagStripe">
              <a:avLst/>
            </a:prstGeom>
            <a:solidFill>
              <a:schemeClr val="accent6">
                <a:alpha val="50000"/>
              </a:schemeClr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  <p:grpSp>
          <p:nvGrpSpPr>
            <p:cNvPr id="126" name="Group 125">
              <a:extLst>
                <a:ext uri="{FF2B5EF4-FFF2-40B4-BE49-F238E27FC236}">
                  <a16:creationId xmlns:a16="http://schemas.microsoft.com/office/drawing/2014/main" id="{796A5E91-9B63-4258-8086-E0EAA8585955}"/>
                </a:ext>
              </a:extLst>
            </p:cNvPr>
            <p:cNvGrpSpPr/>
            <p:nvPr/>
          </p:nvGrpSpPr>
          <p:grpSpPr>
            <a:xfrm>
              <a:off x="452487" y="0"/>
              <a:ext cx="7375289" cy="697584"/>
              <a:chOff x="101324" y="334940"/>
              <a:chExt cx="7375289" cy="697584"/>
            </a:xfrm>
          </p:grpSpPr>
          <p:sp>
            <p:nvSpPr>
              <p:cNvPr id="127" name="TextBox 126">
                <a:extLst>
                  <a:ext uri="{FF2B5EF4-FFF2-40B4-BE49-F238E27FC236}">
                    <a16:creationId xmlns:a16="http://schemas.microsoft.com/office/drawing/2014/main" id="{8C4E6EB7-4607-4B36-8672-4B5082F751C0}"/>
                  </a:ext>
                </a:extLst>
              </p:cNvPr>
              <p:cNvSpPr txBox="1"/>
              <p:nvPr/>
            </p:nvSpPr>
            <p:spPr>
              <a:xfrm>
                <a:off x="629225" y="381754"/>
                <a:ext cx="6847388" cy="523220"/>
              </a:xfrm>
              <a:prstGeom prst="rect">
                <a:avLst/>
              </a:prstGeom>
              <a:solidFill>
                <a:schemeClr val="accent4">
                  <a:lumMod val="75000"/>
                </a:schemeClr>
              </a:solidFill>
              <a:scene3d>
                <a:camera prst="orthographicFront"/>
                <a:lightRig rig="threePt" dir="t"/>
              </a:scene3d>
              <a:sp3d>
                <a:bevelT w="114300" prst="artDeco"/>
              </a:sp3d>
            </p:spPr>
            <p:txBody>
              <a:bodyPr wrap="none" rtlCol="0">
                <a:spAutoFit/>
              </a:bodyPr>
              <a:lstStyle/>
              <a:p>
                <a:pPr algn="r"/>
                <a:r>
                  <a:rPr lang="en-US" sz="2800" dirty="0" err="1">
                    <a:solidFill>
                      <a:schemeClr val="bg1"/>
                    </a:solidFill>
                    <a:latin typeface="Arial Black" panose="020B0A04020102020204" pitchFamily="34" charset="0"/>
                  </a:rPr>
                  <a:t>Pernyataan</a:t>
                </a:r>
                <a:r>
                  <a:rPr lang="en-US" sz="2800" dirty="0">
                    <a:solidFill>
                      <a:schemeClr val="bg1"/>
                    </a:solidFill>
                    <a:latin typeface="Arial Black" panose="020B0A04020102020204" pitchFamily="34" charset="0"/>
                  </a:rPr>
                  <a:t> dan </a:t>
                </a:r>
                <a:r>
                  <a:rPr lang="en-US" sz="2800" dirty="0" err="1">
                    <a:solidFill>
                      <a:schemeClr val="bg1"/>
                    </a:solidFill>
                    <a:latin typeface="Arial Black" panose="020B0A04020102020204" pitchFamily="34" charset="0"/>
                  </a:rPr>
                  <a:t>Kalimat</a:t>
                </a:r>
                <a:r>
                  <a:rPr lang="en-US" sz="2800" dirty="0">
                    <a:solidFill>
                      <a:schemeClr val="bg1"/>
                    </a:solidFill>
                    <a:latin typeface="Arial Black" panose="020B0A04020102020204" pitchFamily="34" charset="0"/>
                  </a:rPr>
                  <a:t> Terbuka</a:t>
                </a:r>
              </a:p>
            </p:txBody>
          </p:sp>
          <p:sp>
            <p:nvSpPr>
              <p:cNvPr id="128" name="Flowchart: Delay 127">
                <a:extLst>
                  <a:ext uri="{FF2B5EF4-FFF2-40B4-BE49-F238E27FC236}">
                    <a16:creationId xmlns:a16="http://schemas.microsoft.com/office/drawing/2014/main" id="{8B161D82-2F04-42B4-9476-39A60E15B1BB}"/>
                  </a:ext>
                </a:extLst>
              </p:cNvPr>
              <p:cNvSpPr/>
              <p:nvPr/>
            </p:nvSpPr>
            <p:spPr>
              <a:xfrm>
                <a:off x="101324" y="334940"/>
                <a:ext cx="886119" cy="697584"/>
              </a:xfrm>
              <a:prstGeom prst="flowChartDelay">
                <a:avLst/>
              </a:prstGeom>
              <a:scene3d>
                <a:camera prst="orthographicFront"/>
                <a:lightRig rig="threePt" dir="t"/>
              </a:scene3d>
              <a:sp3d>
                <a:bevelT prst="convex"/>
              </a:sp3d>
            </p:spPr>
            <p:style>
              <a:lnRef idx="2">
                <a:schemeClr val="accent2">
                  <a:shade val="50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5400" dirty="0">
                    <a:latin typeface="Arial Black" panose="020B0A04020102020204" pitchFamily="34" charset="0"/>
                    <a:cs typeface="Arial" panose="020B0604020202020204" pitchFamily="34" charset="0"/>
                  </a:rPr>
                  <a:t>A</a:t>
                </a:r>
              </a:p>
            </p:txBody>
          </p:sp>
        </p:grp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37E110AE-AB3C-47DF-A5C0-232B36DD7C3C}"/>
              </a:ext>
            </a:extLst>
          </p:cNvPr>
          <p:cNvGrpSpPr/>
          <p:nvPr/>
        </p:nvGrpSpPr>
        <p:grpSpPr>
          <a:xfrm>
            <a:off x="461301" y="3516159"/>
            <a:ext cx="1411934" cy="778367"/>
            <a:chOff x="740334" y="3043297"/>
            <a:chExt cx="1417043" cy="999041"/>
          </a:xfrm>
        </p:grpSpPr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33E717BC-A43D-4E6D-BAF1-6DFAFB0287C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alphaModFix amt="5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colorTemperature colorTemp="9504"/>
                      </a14:imgEffect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0334" y="3043297"/>
              <a:ext cx="1417043" cy="999041"/>
            </a:xfrm>
            <a:prstGeom prst="rect">
              <a:avLst/>
            </a:prstGeom>
          </p:spPr>
        </p:pic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7E493B04-4328-46B2-A0E8-CE70FF072FCC}"/>
                </a:ext>
              </a:extLst>
            </p:cNvPr>
            <p:cNvSpPr txBox="1"/>
            <p:nvPr/>
          </p:nvSpPr>
          <p:spPr>
            <a:xfrm>
              <a:off x="853077" y="3270438"/>
              <a:ext cx="1191556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Contoh:</a:t>
              </a:r>
            </a:p>
          </p:txBody>
        </p:sp>
      </p:grpSp>
      <p:sp>
        <p:nvSpPr>
          <p:cNvPr id="22" name="TextBox 21">
            <a:extLst>
              <a:ext uri="{FF2B5EF4-FFF2-40B4-BE49-F238E27FC236}">
                <a16:creationId xmlns:a16="http://schemas.microsoft.com/office/drawing/2014/main" id="{601E1D8D-E94A-4CA1-B4CA-4CCBDA2C72BD}"/>
              </a:ext>
            </a:extLst>
          </p:cNvPr>
          <p:cNvSpPr txBox="1"/>
          <p:nvPr/>
        </p:nvSpPr>
        <p:spPr>
          <a:xfrm>
            <a:off x="437158" y="4318842"/>
            <a:ext cx="11269398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Waktu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tempuh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Titiana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dari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Kota Semarang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ke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Kota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Tegal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adalah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240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menit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.</a:t>
            </a:r>
          </a:p>
          <a:p>
            <a:pPr lvl="0"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lvl="0">
              <a:defRPr/>
            </a:pPr>
            <a:r>
              <a:rPr lang="en-US" sz="2400" b="1" dirty="0" err="1">
                <a:solidFill>
                  <a:prstClr val="black"/>
                </a:solidFill>
                <a:latin typeface="Calibri" panose="020F0502020204030204"/>
              </a:rPr>
              <a:t>Jawab</a:t>
            </a:r>
            <a:r>
              <a:rPr lang="en-US" sz="2400" b="1" dirty="0">
                <a:solidFill>
                  <a:prstClr val="black"/>
                </a:solidFill>
                <a:latin typeface="Calibri" panose="020F0502020204030204"/>
              </a:rPr>
              <a:t>:</a:t>
            </a:r>
          </a:p>
          <a:p>
            <a:pPr lvl="0">
              <a:defRPr/>
            </a:pPr>
            <a:r>
              <a:rPr lang="en-US" sz="2400" dirty="0" err="1">
                <a:solidFill>
                  <a:prstClr val="black"/>
                </a:solidFill>
                <a:latin typeface="Calibri" panose="020F0502020204030204"/>
              </a:rPr>
              <a:t>Kalimat</a:t>
            </a:r>
            <a:r>
              <a:rPr lang="en-US" sz="2400" dirty="0">
                <a:solidFill>
                  <a:prstClr val="black"/>
                </a:solidFill>
                <a:latin typeface="Calibri" panose="020F0502020204030204"/>
              </a:rPr>
              <a:t> </a:t>
            </a:r>
            <a:r>
              <a:rPr lang="en-US" sz="2400" dirty="0" err="1">
                <a:solidFill>
                  <a:prstClr val="black"/>
                </a:solidFill>
                <a:latin typeface="Calibri" panose="020F0502020204030204"/>
              </a:rPr>
              <a:t>tersebut</a:t>
            </a:r>
            <a:r>
              <a:rPr lang="en-US" sz="2400" dirty="0">
                <a:solidFill>
                  <a:prstClr val="black"/>
                </a:solidFill>
                <a:latin typeface="Calibri" panose="020F0502020204030204"/>
              </a:rPr>
              <a:t> </a:t>
            </a:r>
            <a:r>
              <a:rPr lang="en-US" sz="2400" dirty="0" err="1">
                <a:solidFill>
                  <a:prstClr val="black"/>
                </a:solidFill>
                <a:latin typeface="Calibri" panose="020F0502020204030204"/>
              </a:rPr>
              <a:t>merupakan</a:t>
            </a:r>
            <a:r>
              <a:rPr lang="en-US" sz="2400" dirty="0">
                <a:solidFill>
                  <a:prstClr val="black"/>
                </a:solidFill>
                <a:latin typeface="Calibri" panose="020F0502020204030204"/>
              </a:rPr>
              <a:t> </a:t>
            </a:r>
            <a:r>
              <a:rPr lang="en-US" sz="2400" dirty="0" err="1">
                <a:solidFill>
                  <a:prstClr val="black"/>
                </a:solidFill>
                <a:latin typeface="Calibri" panose="020F0502020204030204"/>
              </a:rPr>
              <a:t>penyataan</a:t>
            </a:r>
            <a:r>
              <a:rPr lang="en-US" sz="2400" dirty="0">
                <a:solidFill>
                  <a:prstClr val="black"/>
                </a:solidFill>
                <a:latin typeface="Calibri" panose="020F0502020204030204"/>
              </a:rPr>
              <a:t> </a:t>
            </a:r>
            <a:r>
              <a:rPr lang="en-US" sz="2400" dirty="0" err="1">
                <a:solidFill>
                  <a:prstClr val="black"/>
                </a:solidFill>
                <a:latin typeface="Calibri" panose="020F0502020204030204"/>
              </a:rPr>
              <a:t>karena</a:t>
            </a:r>
            <a:r>
              <a:rPr lang="en-US" sz="2400" dirty="0">
                <a:solidFill>
                  <a:prstClr val="black"/>
                </a:solidFill>
                <a:latin typeface="Calibri" panose="020F0502020204030204"/>
              </a:rPr>
              <a:t> </a:t>
            </a:r>
            <a:r>
              <a:rPr lang="en-US" sz="2400" dirty="0" err="1">
                <a:solidFill>
                  <a:prstClr val="black"/>
                </a:solidFill>
                <a:latin typeface="Calibri" panose="020F0502020204030204"/>
              </a:rPr>
              <a:t>memiliki</a:t>
            </a:r>
            <a:r>
              <a:rPr lang="en-US" sz="2400" dirty="0">
                <a:solidFill>
                  <a:prstClr val="black"/>
                </a:solidFill>
                <a:latin typeface="Calibri" panose="020F0502020204030204"/>
              </a:rPr>
              <a:t> </a:t>
            </a:r>
            <a:r>
              <a:rPr lang="en-US" sz="2400" dirty="0" err="1">
                <a:solidFill>
                  <a:prstClr val="black"/>
                </a:solidFill>
                <a:latin typeface="Calibri" panose="020F0502020204030204"/>
              </a:rPr>
              <a:t>nilai</a:t>
            </a:r>
            <a:r>
              <a:rPr lang="en-US" sz="2400" dirty="0">
                <a:solidFill>
                  <a:prstClr val="black"/>
                </a:solidFill>
                <a:latin typeface="Calibri" panose="020F0502020204030204"/>
              </a:rPr>
              <a:t> </a:t>
            </a:r>
            <a:r>
              <a:rPr lang="en-US" sz="2400" dirty="0" err="1">
                <a:solidFill>
                  <a:prstClr val="black"/>
                </a:solidFill>
                <a:latin typeface="Calibri" panose="020F0502020204030204"/>
              </a:rPr>
              <a:t>kebenaran</a:t>
            </a:r>
            <a:r>
              <a:rPr lang="en-US" sz="2400" dirty="0">
                <a:solidFill>
                  <a:prstClr val="black"/>
                </a:solidFill>
                <a:latin typeface="Calibri" panose="020F0502020204030204"/>
              </a:rPr>
              <a:t> yang </a:t>
            </a:r>
            <a:r>
              <a:rPr lang="en-US" sz="2400" dirty="0" err="1">
                <a:solidFill>
                  <a:prstClr val="black"/>
                </a:solidFill>
                <a:latin typeface="Calibri" panose="020F0502020204030204"/>
              </a:rPr>
              <a:t>bernilai</a:t>
            </a:r>
            <a:r>
              <a:rPr lang="en-US" sz="2400" dirty="0">
                <a:solidFill>
                  <a:prstClr val="black"/>
                </a:solidFill>
                <a:latin typeface="Calibri" panose="020F0502020204030204"/>
              </a:rPr>
              <a:t> </a:t>
            </a:r>
            <a:r>
              <a:rPr lang="en-US" sz="2400" dirty="0" err="1">
                <a:solidFill>
                  <a:prstClr val="black"/>
                </a:solidFill>
                <a:latin typeface="Calibri" panose="020F0502020204030204"/>
              </a:rPr>
              <a:t>benar</a:t>
            </a:r>
            <a:r>
              <a:rPr lang="en-US" sz="2400" dirty="0">
                <a:solidFill>
                  <a:prstClr val="black"/>
                </a:solidFill>
                <a:latin typeface="Calibri" panose="020F0502020204030204"/>
              </a:rPr>
              <a:t>.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lvl="0">
              <a:defRPr/>
            </a:pPr>
            <a:endParaRPr lang="en-US" sz="2400" dirty="0">
              <a:solidFill>
                <a:prstClr val="black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157110680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9" name="Rectangle 8">
                <a:extLst>
                  <a:ext uri="{FF2B5EF4-FFF2-40B4-BE49-F238E27FC236}">
                    <a16:creationId xmlns:a16="http://schemas.microsoft.com/office/drawing/2014/main" id="{A9B7D9DB-2C5D-497E-AAA0-9FCBAABAAAE8}"/>
                  </a:ext>
                </a:extLst>
              </p:cNvPr>
              <p:cNvSpPr/>
              <p:nvPr/>
            </p:nvSpPr>
            <p:spPr>
              <a:xfrm>
                <a:off x="499526" y="591920"/>
                <a:ext cx="10024700" cy="495289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sz="2400" dirty="0">
                    <a:solidFill>
                      <a:prstClr val="black"/>
                    </a:solidFill>
                  </a:rPr>
                  <a:t>b.      </a:t>
                </a:r>
                <a:r>
                  <a:rPr lang="en-US" sz="2400" dirty="0" err="1">
                    <a:solidFill>
                      <a:prstClr val="black"/>
                    </a:solidFill>
                  </a:rPr>
                  <a:t>Penyelesaiannya</a:t>
                </a:r>
                <a:endParaRPr lang="en-US" sz="2400" dirty="0">
                  <a:solidFill>
                    <a:prstClr val="black"/>
                  </a:solidFill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sz="2400" b="0" dirty="0">
                    <a:solidFill>
                      <a:prstClr val="black"/>
                    </a:solidFill>
                    <a:ea typeface="Cambria Math" panose="02040503050406030204" pitchFamily="18" charset="0"/>
                  </a:rPr>
                  <a:t>				</a:t>
                </a:r>
                <a14:m>
                  <m:oMath xmlns:m="http://schemas.openxmlformats.org/officeDocument/2006/math">
                    <m:r>
                      <a:rPr lang="en-US" sz="2400" b="0" i="1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5</m:t>
                    </m:r>
                    <m:r>
                      <a:rPr lang="en-US" sz="2400" b="0" i="1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𝑝</m:t>
                    </m:r>
                    <m:r>
                      <a:rPr lang="en-US" sz="2400" b="0" i="1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−10≤300</m:t>
                    </m:r>
                  </m:oMath>
                </a14:m>
                <a:endParaRPr lang="en-US" sz="2400" dirty="0">
                  <a:solidFill>
                    <a:prstClr val="black"/>
                  </a:solidFill>
                </a:endParaRPr>
              </a:p>
              <a:p>
                <a:pPr algn="ctr">
                  <a:lnSpc>
                    <a:spcPct val="15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          </m:t>
                      </m:r>
                      <m:r>
                        <a:rPr lang="en-US" sz="2400" i="1" smtClean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5</m:t>
                      </m:r>
                      <m:r>
                        <a:rPr lang="en-US" sz="2400" i="1" smtClean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𝑝</m:t>
                      </m:r>
                      <m:r>
                        <a:rPr lang="en-US" sz="2400" i="1" smtClean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≤300+10</m:t>
                      </m:r>
                    </m:oMath>
                  </m:oMathPara>
                </a14:m>
                <a:endParaRPr lang="en-US" sz="2400" b="0" dirty="0">
                  <a:solidFill>
                    <a:prstClr val="black"/>
                  </a:solidFill>
                  <a:ea typeface="Cambria Math" panose="02040503050406030204" pitchFamily="18" charset="0"/>
                </a:endParaRPr>
              </a:p>
              <a:p>
                <a:pPr algn="ctr">
                  <a:lnSpc>
                    <a:spcPct val="15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5</m:t>
                      </m:r>
                      <m:r>
                        <a:rPr lang="en-US" sz="24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𝑝</m:t>
                      </m:r>
                      <m:r>
                        <a:rPr lang="en-US" sz="24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≤310</m:t>
                      </m:r>
                    </m:oMath>
                  </m:oMathPara>
                </a14:m>
                <a:endParaRPr lang="en-US" sz="2400" dirty="0">
                  <a:solidFill>
                    <a:prstClr val="black"/>
                  </a:solidFill>
                </a:endParaRPr>
              </a:p>
              <a:p>
                <a:pPr algn="ctr">
                  <a:lnSpc>
                    <a:spcPct val="15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𝑝</m:t>
                      </m:r>
                      <m:r>
                        <a:rPr lang="en-US" sz="24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≤</m:t>
                      </m:r>
                      <m:f>
                        <m:fPr>
                          <m:ctrlPr>
                            <a:rPr lang="en-US" sz="2400" i="1" smtClea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400" b="0" i="1" smtClea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310</m:t>
                          </m:r>
                        </m:num>
                        <m:den>
                          <m:r>
                            <a:rPr lang="en-US" sz="2400" b="0" i="1" smtClea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5</m:t>
                          </m:r>
                        </m:den>
                      </m:f>
                    </m:oMath>
                  </m:oMathPara>
                </a14:m>
                <a:endParaRPr lang="en-US" sz="2400" dirty="0">
                  <a:solidFill>
                    <a:prstClr val="black"/>
                  </a:solidFill>
                  <a:ea typeface="Cambria Math" panose="02040503050406030204" pitchFamily="18" charset="0"/>
                </a:endParaRPr>
              </a:p>
              <a:p>
                <a:pPr algn="ctr">
                  <a:lnSpc>
                    <a:spcPct val="15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𝑝</m:t>
                      </m:r>
                      <m:r>
                        <a:rPr lang="en-US" sz="24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≤62</m:t>
                      </m:r>
                    </m:oMath>
                  </m:oMathPara>
                </a14:m>
                <a:endParaRPr lang="en-US" sz="2400" dirty="0">
                  <a:solidFill>
                    <a:prstClr val="black"/>
                  </a:solidFill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sz="2400" dirty="0">
                    <a:solidFill>
                      <a:prstClr val="black"/>
                    </a:solidFill>
                  </a:rPr>
                  <a:t>Oleh </a:t>
                </a:r>
                <a:r>
                  <a:rPr lang="en-US" sz="2400" dirty="0" err="1">
                    <a:solidFill>
                      <a:prstClr val="black"/>
                    </a:solidFill>
                  </a:rPr>
                  <a:t>karena</a:t>
                </a:r>
                <a:r>
                  <a:rPr lang="en-US" sz="2400" dirty="0">
                    <a:solidFill>
                      <a:prstClr val="black"/>
                    </a:solidFill>
                  </a:rPr>
                  <a:t> </a:t>
                </a:r>
                <a:r>
                  <a:rPr lang="en-US" sz="2400" dirty="0" err="1">
                    <a:solidFill>
                      <a:prstClr val="black"/>
                    </a:solidFill>
                  </a:rPr>
                  <a:t>banyak</a:t>
                </a:r>
                <a:r>
                  <a:rPr lang="en-US" sz="2400" dirty="0">
                    <a:solidFill>
                      <a:prstClr val="black"/>
                    </a:solidFill>
                  </a:rPr>
                  <a:t> </a:t>
                </a:r>
                <a:r>
                  <a:rPr lang="en-US" sz="2400" dirty="0" err="1">
                    <a:solidFill>
                      <a:prstClr val="black"/>
                    </a:solidFill>
                  </a:rPr>
                  <a:t>penonton</a:t>
                </a:r>
                <a:r>
                  <a:rPr lang="en-US" sz="2400" dirty="0">
                    <a:solidFill>
                      <a:prstClr val="black"/>
                    </a:solidFill>
                  </a:rPr>
                  <a:t> video </a:t>
                </a:r>
                <a:r>
                  <a:rPr lang="en-US" sz="2400" dirty="0" err="1">
                    <a:solidFill>
                      <a:prstClr val="black"/>
                    </a:solidFill>
                  </a:rPr>
                  <a:t>tidak</a:t>
                </a:r>
                <a:r>
                  <a:rPr lang="en-US" sz="2400" dirty="0">
                    <a:solidFill>
                      <a:prstClr val="black"/>
                    </a:solidFill>
                  </a:rPr>
                  <a:t> </a:t>
                </a:r>
                <a:r>
                  <a:rPr lang="en-US" sz="2400" dirty="0" err="1">
                    <a:solidFill>
                      <a:prstClr val="black"/>
                    </a:solidFill>
                  </a:rPr>
                  <a:t>nol</a:t>
                </a:r>
                <a:r>
                  <a:rPr lang="en-US" sz="2400" dirty="0">
                    <a:solidFill>
                      <a:prstClr val="black"/>
                    </a:solidFill>
                  </a:rPr>
                  <a:t> dan juga </a:t>
                </a:r>
                <a:r>
                  <a:rPr lang="en-US" sz="2400" dirty="0" err="1">
                    <a:solidFill>
                      <a:prstClr val="black"/>
                    </a:solidFill>
                  </a:rPr>
                  <a:t>tidak</a:t>
                </a:r>
                <a:r>
                  <a:rPr lang="en-US" sz="2400" dirty="0">
                    <a:solidFill>
                      <a:prstClr val="black"/>
                    </a:solidFill>
                  </a:rPr>
                  <a:t> </a:t>
                </a:r>
                <a:r>
                  <a:rPr lang="en-US" sz="2400" dirty="0" err="1">
                    <a:solidFill>
                      <a:prstClr val="black"/>
                    </a:solidFill>
                  </a:rPr>
                  <a:t>bernilai</a:t>
                </a:r>
                <a:r>
                  <a:rPr lang="en-US" sz="2400" dirty="0">
                    <a:solidFill>
                      <a:prstClr val="black"/>
                    </a:solidFill>
                  </a:rPr>
                  <a:t> </a:t>
                </a:r>
                <a:r>
                  <a:rPr lang="en-US" sz="2400" dirty="0" err="1">
                    <a:solidFill>
                      <a:prstClr val="black"/>
                    </a:solidFill>
                  </a:rPr>
                  <a:t>negatif</a:t>
                </a:r>
                <a:r>
                  <a:rPr lang="en-US" sz="2400" dirty="0">
                    <a:solidFill>
                      <a:prstClr val="black"/>
                    </a:solidFill>
                  </a:rPr>
                  <a:t>, </a:t>
                </a:r>
                <a:r>
                  <a:rPr lang="en-US" sz="2400" dirty="0" err="1">
                    <a:solidFill>
                      <a:prstClr val="black"/>
                    </a:solidFill>
                  </a:rPr>
                  <a:t>makan</a:t>
                </a:r>
                <a:r>
                  <a:rPr lang="en-US" sz="2400" dirty="0">
                    <a:solidFill>
                      <a:prstClr val="black"/>
                    </a:solidFill>
                  </a:rPr>
                  <a:t> </a:t>
                </a:r>
                <a:r>
                  <a:rPr lang="en-US" sz="2400" dirty="0" err="1">
                    <a:solidFill>
                      <a:prstClr val="black"/>
                    </a:solidFill>
                  </a:rPr>
                  <a:t>penyelesainya</a:t>
                </a:r>
                <a:r>
                  <a:rPr lang="en-US" sz="2400" dirty="0">
                    <a:solidFill>
                      <a:prstClr val="black"/>
                    </a:solidFill>
                  </a:rPr>
                  <a:t> </a:t>
                </a:r>
                <a:r>
                  <a:rPr lang="en-US" sz="2400" dirty="0" err="1">
                    <a:solidFill>
                      <a:prstClr val="black"/>
                    </a:solidFill>
                  </a:rPr>
                  <a:t>adalah</a:t>
                </a:r>
                <a:r>
                  <a:rPr lang="en-US" sz="2400" dirty="0">
                    <a:solidFill>
                      <a:prstClr val="black"/>
                    </a:solidFill>
                  </a:rPr>
                  <a:t> </a:t>
                </a:r>
                <a14:m>
                  <m:oMath xmlns:m="http://schemas.openxmlformats.org/officeDocument/2006/math">
                    <m:r>
                      <a:rPr lang="en-US" sz="2400" b="0" i="0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0</m:t>
                    </m:r>
                    <m:r>
                      <a:rPr lang="en-US" sz="24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≤</m:t>
                    </m:r>
                    <m:r>
                      <a:rPr lang="en-US" sz="24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𝑝</m:t>
                    </m:r>
                    <m:r>
                      <a:rPr lang="en-US" sz="24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≤62</m:t>
                    </m:r>
                  </m:oMath>
                </a14:m>
                <a:r>
                  <a:rPr lang="en-US" sz="2400" dirty="0">
                    <a:solidFill>
                      <a:prstClr val="black"/>
                    </a:solidFill>
                  </a:rPr>
                  <a:t>.</a:t>
                </a:r>
              </a:p>
            </p:txBody>
          </p:sp>
        </mc:Choice>
        <mc:Fallback xmlns="">
          <p:sp>
            <p:nvSpPr>
              <p:cNvPr id="9" name="Rectangle 8">
                <a:extLst>
                  <a:ext uri="{FF2B5EF4-FFF2-40B4-BE49-F238E27FC236}">
                    <a16:creationId xmlns:a16="http://schemas.microsoft.com/office/drawing/2014/main" id="{A9B7D9DB-2C5D-497E-AAA0-9FCBAABAAAE8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9526" y="591920"/>
                <a:ext cx="10024700" cy="4952894"/>
              </a:xfrm>
              <a:prstGeom prst="rect">
                <a:avLst/>
              </a:prstGeom>
              <a:blipFill>
                <a:blip r:embed="rId2"/>
                <a:stretch>
                  <a:fillRect l="-973" b="-184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30032063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>
            <a:extLst>
              <a:ext uri="{FF2B5EF4-FFF2-40B4-BE49-F238E27FC236}">
                <a16:creationId xmlns:a16="http://schemas.microsoft.com/office/drawing/2014/main" id="{51C9093A-ADF5-454A-B10C-D50E988974C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alphaModFix amt="5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9504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7710" y="344868"/>
            <a:ext cx="3265210" cy="830998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9EAB025C-BF81-45A5-979D-4FE31D6C0098}"/>
              </a:ext>
            </a:extLst>
          </p:cNvPr>
          <p:cNvSpPr txBox="1"/>
          <p:nvPr/>
        </p:nvSpPr>
        <p:spPr>
          <a:xfrm>
            <a:off x="1343251" y="560013"/>
            <a:ext cx="278679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2.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Kalimat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Terbuka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E2981A1B-E2A7-402B-8B9D-01D209A6BBAF}"/>
              </a:ext>
            </a:extLst>
          </p:cNvPr>
          <p:cNvSpPr txBox="1"/>
          <p:nvPr/>
        </p:nvSpPr>
        <p:spPr>
          <a:xfrm>
            <a:off x="609011" y="1255510"/>
            <a:ext cx="10527298" cy="11430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  <a:defRPr/>
            </a:pP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Kalimat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terbuka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merupakan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kalimat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yang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belum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diketahui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nilai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kebenarannya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.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Kalimat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terbuka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dapat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bernilai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benar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atau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salah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atau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tidak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keduanya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.</a:t>
            </a:r>
            <a:endParaRPr kumimoji="0" lang="en-US" sz="2400" b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666273C1-75DE-4927-B5C3-29B65BB9B1EE}"/>
              </a:ext>
            </a:extLst>
          </p:cNvPr>
          <p:cNvGrpSpPr/>
          <p:nvPr/>
        </p:nvGrpSpPr>
        <p:grpSpPr>
          <a:xfrm>
            <a:off x="341743" y="2478224"/>
            <a:ext cx="1411934" cy="778367"/>
            <a:chOff x="740334" y="3043297"/>
            <a:chExt cx="1417043" cy="999041"/>
          </a:xfrm>
        </p:grpSpPr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D94D4D3B-3C94-4673-B013-7AD5F5719AB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alphaModFix amt="5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colorTemperature colorTemp="9504"/>
                      </a14:imgEffect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0334" y="3043297"/>
              <a:ext cx="1417043" cy="999041"/>
            </a:xfrm>
            <a:prstGeom prst="rect">
              <a:avLst/>
            </a:prstGeom>
          </p:spPr>
        </p:pic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F447517B-824F-4EE2-8D0E-9979851BEAFC}"/>
                </a:ext>
              </a:extLst>
            </p:cNvPr>
            <p:cNvSpPr txBox="1"/>
            <p:nvPr/>
          </p:nvSpPr>
          <p:spPr>
            <a:xfrm>
              <a:off x="853077" y="3270438"/>
              <a:ext cx="1191556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Contoh:</a:t>
              </a:r>
            </a:p>
          </p:txBody>
        </p:sp>
      </p:grpSp>
      <p:sp>
        <p:nvSpPr>
          <p:cNvPr id="24" name="TextBox 23">
            <a:extLst>
              <a:ext uri="{FF2B5EF4-FFF2-40B4-BE49-F238E27FC236}">
                <a16:creationId xmlns:a16="http://schemas.microsoft.com/office/drawing/2014/main" id="{89FBCD17-61F7-4FA7-9FBD-255E54FBC09B}"/>
              </a:ext>
            </a:extLst>
          </p:cNvPr>
          <p:cNvSpPr txBox="1"/>
          <p:nvPr/>
        </p:nvSpPr>
        <p:spPr>
          <a:xfrm>
            <a:off x="454080" y="3429000"/>
            <a:ext cx="10527298" cy="22510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Bu Aimee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membutuhkan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4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y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rupiah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untuk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membayar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tol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Semarang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ke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Boyolali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.</a:t>
            </a:r>
          </a:p>
          <a:p>
            <a:pPr lvl="0">
              <a:defRPr/>
            </a:pPr>
            <a:endParaRPr lang="en-US" sz="2400" dirty="0">
              <a:solidFill>
                <a:prstClr val="black"/>
              </a:solidFill>
              <a:latin typeface="Calibri" panose="020F0502020204030204"/>
            </a:endParaRPr>
          </a:p>
          <a:p>
            <a:pPr lvl="0">
              <a:defRPr/>
            </a:pPr>
            <a:r>
              <a:rPr kumimoji="0" lang="en-US" sz="2400" b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Jawab</a:t>
            </a:r>
            <a:r>
              <a:rPr kumimoji="0" lang="en-US" sz="2400" b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:</a:t>
            </a:r>
          </a:p>
          <a:p>
            <a:pPr lvl="0">
              <a:lnSpc>
                <a:spcPct val="150000"/>
              </a:lnSpc>
              <a:defRPr/>
            </a:pPr>
            <a:r>
              <a:rPr lang="en-US" sz="2400" dirty="0" err="1">
                <a:solidFill>
                  <a:prstClr val="black"/>
                </a:solidFill>
                <a:latin typeface="Calibri" panose="020F0502020204030204"/>
              </a:rPr>
              <a:t>Kalimat</a:t>
            </a:r>
            <a:r>
              <a:rPr lang="en-US" sz="2400" dirty="0">
                <a:solidFill>
                  <a:prstClr val="black"/>
                </a:solidFill>
                <a:latin typeface="Calibri" panose="020F0502020204030204"/>
              </a:rPr>
              <a:t> </a:t>
            </a:r>
            <a:r>
              <a:rPr lang="en-US" sz="2400" dirty="0" err="1">
                <a:solidFill>
                  <a:prstClr val="black"/>
                </a:solidFill>
                <a:latin typeface="Calibri" panose="020F0502020204030204"/>
              </a:rPr>
              <a:t>tersubut</a:t>
            </a:r>
            <a:r>
              <a:rPr lang="en-US" sz="2400" dirty="0">
                <a:solidFill>
                  <a:prstClr val="black"/>
                </a:solidFill>
                <a:latin typeface="Calibri" panose="020F0502020204030204"/>
              </a:rPr>
              <a:t> </a:t>
            </a:r>
            <a:r>
              <a:rPr lang="en-US" sz="2400" dirty="0" err="1">
                <a:solidFill>
                  <a:prstClr val="black"/>
                </a:solidFill>
                <a:latin typeface="Calibri" panose="020F0502020204030204"/>
              </a:rPr>
              <a:t>merupakan</a:t>
            </a:r>
            <a:r>
              <a:rPr lang="en-US" sz="2400" dirty="0">
                <a:solidFill>
                  <a:prstClr val="black"/>
                </a:solidFill>
                <a:latin typeface="Calibri" panose="020F0502020204030204"/>
              </a:rPr>
              <a:t> </a:t>
            </a:r>
            <a:r>
              <a:rPr lang="en-US" sz="2400" dirty="0" err="1">
                <a:solidFill>
                  <a:prstClr val="black"/>
                </a:solidFill>
                <a:latin typeface="Calibri" panose="020F0502020204030204"/>
              </a:rPr>
              <a:t>kalimat</a:t>
            </a:r>
            <a:r>
              <a:rPr lang="en-US" sz="2400" dirty="0">
                <a:solidFill>
                  <a:prstClr val="black"/>
                </a:solidFill>
                <a:latin typeface="Calibri" panose="020F0502020204030204"/>
              </a:rPr>
              <a:t> </a:t>
            </a:r>
            <a:r>
              <a:rPr lang="en-US" sz="2400" dirty="0" err="1">
                <a:solidFill>
                  <a:prstClr val="black"/>
                </a:solidFill>
                <a:latin typeface="Calibri" panose="020F0502020204030204"/>
              </a:rPr>
              <a:t>terbuka</a:t>
            </a:r>
            <a:r>
              <a:rPr lang="en-US" sz="2400" dirty="0">
                <a:solidFill>
                  <a:prstClr val="black"/>
                </a:solidFill>
                <a:latin typeface="Calibri" panose="020F0502020204030204"/>
              </a:rPr>
              <a:t> </a:t>
            </a:r>
            <a:r>
              <a:rPr lang="en-US" sz="2400" dirty="0" err="1">
                <a:solidFill>
                  <a:prstClr val="black"/>
                </a:solidFill>
                <a:latin typeface="Calibri" panose="020F0502020204030204"/>
              </a:rPr>
              <a:t>karena</a:t>
            </a:r>
            <a:r>
              <a:rPr lang="en-US" sz="2400" dirty="0">
                <a:solidFill>
                  <a:prstClr val="black"/>
                </a:solidFill>
                <a:latin typeface="Calibri" panose="020F0502020204030204"/>
              </a:rPr>
              <a:t> </a:t>
            </a:r>
            <a:r>
              <a:rPr lang="en-US" sz="2400" dirty="0" err="1">
                <a:solidFill>
                  <a:prstClr val="black"/>
                </a:solidFill>
                <a:latin typeface="Calibri" panose="020F0502020204030204"/>
              </a:rPr>
              <a:t>tidak</a:t>
            </a:r>
            <a:r>
              <a:rPr lang="en-US" sz="2400" dirty="0">
                <a:solidFill>
                  <a:prstClr val="black"/>
                </a:solidFill>
                <a:latin typeface="Calibri" panose="020F0502020204030204"/>
              </a:rPr>
              <a:t> </a:t>
            </a:r>
            <a:r>
              <a:rPr lang="en-US" sz="2400" dirty="0" err="1">
                <a:solidFill>
                  <a:prstClr val="black"/>
                </a:solidFill>
                <a:latin typeface="Calibri" panose="020F0502020204030204"/>
              </a:rPr>
              <a:t>dapat</a:t>
            </a:r>
            <a:r>
              <a:rPr lang="en-US" sz="2400" dirty="0">
                <a:solidFill>
                  <a:prstClr val="black"/>
                </a:solidFill>
                <a:latin typeface="Calibri" panose="020F0502020204030204"/>
              </a:rPr>
              <a:t> </a:t>
            </a:r>
            <a:r>
              <a:rPr lang="en-US" sz="2400" dirty="0" err="1">
                <a:solidFill>
                  <a:prstClr val="black"/>
                </a:solidFill>
                <a:latin typeface="Calibri" panose="020F0502020204030204"/>
              </a:rPr>
              <a:t>diketahui</a:t>
            </a:r>
            <a:r>
              <a:rPr lang="en-US" sz="2400" dirty="0">
                <a:solidFill>
                  <a:prstClr val="black"/>
                </a:solidFill>
                <a:latin typeface="Calibri" panose="020F0502020204030204"/>
              </a:rPr>
              <a:t> </a:t>
            </a:r>
            <a:r>
              <a:rPr lang="en-US" sz="2400" dirty="0" err="1">
                <a:solidFill>
                  <a:prstClr val="black"/>
                </a:solidFill>
                <a:latin typeface="Calibri" panose="020F0502020204030204"/>
              </a:rPr>
              <a:t>nilai</a:t>
            </a:r>
            <a:r>
              <a:rPr lang="en-US" sz="2400" dirty="0">
                <a:solidFill>
                  <a:prstClr val="black"/>
                </a:solidFill>
                <a:latin typeface="Calibri" panose="020F0502020204030204"/>
              </a:rPr>
              <a:t> </a:t>
            </a:r>
            <a:r>
              <a:rPr lang="en-US" sz="2400" dirty="0" err="1">
                <a:solidFill>
                  <a:prstClr val="black"/>
                </a:solidFill>
                <a:latin typeface="Calibri" panose="020F0502020204030204"/>
              </a:rPr>
              <a:t>kebenarannya</a:t>
            </a:r>
            <a:r>
              <a:rPr lang="en-US" sz="2400" dirty="0">
                <a:solidFill>
                  <a:prstClr val="black"/>
                </a:solidFill>
                <a:latin typeface="Calibri" panose="020F0502020204030204"/>
              </a:rPr>
              <a:t>. </a:t>
            </a:r>
            <a:r>
              <a:rPr lang="en-US" sz="2400" dirty="0" err="1">
                <a:solidFill>
                  <a:prstClr val="black"/>
                </a:solidFill>
                <a:latin typeface="Calibri" panose="020F0502020204030204"/>
              </a:rPr>
              <a:t>Kalimat</a:t>
            </a:r>
            <a:r>
              <a:rPr lang="en-US" sz="2400" dirty="0">
                <a:solidFill>
                  <a:prstClr val="black"/>
                </a:solidFill>
                <a:latin typeface="Calibri" panose="020F0502020204030204"/>
              </a:rPr>
              <a:t> </a:t>
            </a:r>
            <a:r>
              <a:rPr lang="en-US" sz="2400" dirty="0" err="1">
                <a:solidFill>
                  <a:prstClr val="black"/>
                </a:solidFill>
                <a:latin typeface="Calibri" panose="020F0502020204030204"/>
              </a:rPr>
              <a:t>ini</a:t>
            </a:r>
            <a:r>
              <a:rPr lang="en-US" sz="2400" dirty="0">
                <a:solidFill>
                  <a:prstClr val="black"/>
                </a:solidFill>
                <a:latin typeface="Calibri" panose="020F0502020204030204"/>
              </a:rPr>
              <a:t> </a:t>
            </a:r>
            <a:r>
              <a:rPr lang="en-US" sz="2400" dirty="0" err="1">
                <a:solidFill>
                  <a:prstClr val="black"/>
                </a:solidFill>
                <a:latin typeface="Calibri" panose="020F0502020204030204"/>
              </a:rPr>
              <a:t>merupakan</a:t>
            </a:r>
            <a:r>
              <a:rPr lang="en-US" sz="2400" dirty="0">
                <a:solidFill>
                  <a:prstClr val="black"/>
                </a:solidFill>
                <a:latin typeface="Calibri" panose="020F0502020204030204"/>
              </a:rPr>
              <a:t> </a:t>
            </a:r>
            <a:r>
              <a:rPr lang="en-US" sz="2400" dirty="0" err="1">
                <a:solidFill>
                  <a:prstClr val="black"/>
                </a:solidFill>
                <a:latin typeface="Calibri" panose="020F0502020204030204"/>
              </a:rPr>
              <a:t>kalimat</a:t>
            </a:r>
            <a:r>
              <a:rPr lang="en-US" sz="2400" dirty="0">
                <a:solidFill>
                  <a:prstClr val="black"/>
                </a:solidFill>
                <a:latin typeface="Calibri" panose="020F0502020204030204"/>
              </a:rPr>
              <a:t> yang </a:t>
            </a:r>
            <a:r>
              <a:rPr lang="en-US" sz="2400" dirty="0" err="1">
                <a:solidFill>
                  <a:prstClr val="black"/>
                </a:solidFill>
                <a:latin typeface="Calibri" panose="020F0502020204030204"/>
              </a:rPr>
              <a:t>memiliki</a:t>
            </a:r>
            <a:r>
              <a:rPr lang="en-US" sz="2400" dirty="0">
                <a:solidFill>
                  <a:prstClr val="black"/>
                </a:solidFill>
                <a:latin typeface="Calibri" panose="020F0502020204030204"/>
              </a:rPr>
              <a:t> </a:t>
            </a:r>
            <a:r>
              <a:rPr lang="en-US" sz="2400" dirty="0" err="1">
                <a:solidFill>
                  <a:prstClr val="black"/>
                </a:solidFill>
                <a:latin typeface="Calibri" panose="020F0502020204030204"/>
              </a:rPr>
              <a:t>variabel</a:t>
            </a:r>
            <a:r>
              <a:rPr lang="en-US" sz="2400" dirty="0">
                <a:solidFill>
                  <a:prstClr val="black"/>
                </a:solidFill>
                <a:latin typeface="Calibri" panose="020F0502020204030204"/>
              </a:rPr>
              <a:t> </a:t>
            </a:r>
            <a:r>
              <a:rPr lang="en-US" sz="2400" i="1" dirty="0">
                <a:solidFill>
                  <a:prstClr val="black"/>
                </a:solidFill>
                <a:latin typeface="Calibri" panose="020F0502020204030204"/>
              </a:rPr>
              <a:t>y</a:t>
            </a:r>
            <a:r>
              <a:rPr lang="en-US" sz="2400" dirty="0">
                <a:solidFill>
                  <a:prstClr val="black"/>
                </a:solidFill>
                <a:latin typeface="Calibri" panose="020F0502020204030204"/>
              </a:rPr>
              <a:t>.</a:t>
            </a:r>
            <a:endParaRPr kumimoji="0" lang="en-US" sz="240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036326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Diagonal Stripe 14">
            <a:extLst>
              <a:ext uri="{FF2B5EF4-FFF2-40B4-BE49-F238E27FC236}">
                <a16:creationId xmlns:a16="http://schemas.microsoft.com/office/drawing/2014/main" id="{BD0A30BA-2ECA-44DC-96DA-9FF49C5214FA}"/>
              </a:ext>
            </a:extLst>
          </p:cNvPr>
          <p:cNvSpPr/>
          <p:nvPr/>
        </p:nvSpPr>
        <p:spPr>
          <a:xfrm>
            <a:off x="452486" y="417494"/>
            <a:ext cx="1055802" cy="1092790"/>
          </a:xfrm>
          <a:prstGeom prst="diagStripe">
            <a:avLst/>
          </a:prstGeom>
          <a:solidFill>
            <a:schemeClr val="accent6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ACE2C210-0931-463C-8182-E30EBBAE1EFC}"/>
              </a:ext>
            </a:extLst>
          </p:cNvPr>
          <p:cNvGrpSpPr/>
          <p:nvPr/>
        </p:nvGrpSpPr>
        <p:grpSpPr>
          <a:xfrm>
            <a:off x="452486" y="266305"/>
            <a:ext cx="10907978" cy="697584"/>
            <a:chOff x="452487" y="367645"/>
            <a:chExt cx="10907978" cy="697584"/>
          </a:xfrm>
        </p:grpSpPr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9FBE807D-E9D3-4BC6-8CEE-42450EE18DE5}"/>
                </a:ext>
              </a:extLst>
            </p:cNvPr>
            <p:cNvSpPr txBox="1"/>
            <p:nvPr/>
          </p:nvSpPr>
          <p:spPr>
            <a:xfrm>
              <a:off x="1201145" y="442426"/>
              <a:ext cx="10159320" cy="523220"/>
            </a:xfrm>
            <a:prstGeom prst="rect">
              <a:avLst/>
            </a:prstGeom>
            <a:solidFill>
              <a:schemeClr val="accent4">
                <a:lumMod val="75000"/>
              </a:schemeClr>
            </a:solidFill>
            <a:scene3d>
              <a:camera prst="orthographicFront"/>
              <a:lightRig rig="threePt" dir="t"/>
            </a:scene3d>
            <a:sp3d>
              <a:bevelT w="114300" prst="artDeco"/>
            </a:sp3d>
          </p:spPr>
          <p:txBody>
            <a:bodyPr wrap="none" rtlCol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800" dirty="0" err="1">
                  <a:solidFill>
                    <a:prstClr val="white"/>
                  </a:solidFill>
                  <a:latin typeface="Arial Black" panose="020B0A04020102020204" pitchFamily="34" charset="0"/>
                </a:rPr>
                <a:t>Pengertian</a:t>
              </a:r>
              <a:r>
                <a:rPr lang="en-US" sz="2800" dirty="0">
                  <a:solidFill>
                    <a:prstClr val="white"/>
                  </a:solidFill>
                  <a:latin typeface="Arial Black" panose="020B0A04020102020204" pitchFamily="34" charset="0"/>
                </a:rPr>
                <a:t> </a:t>
              </a:r>
              <a:r>
                <a:rPr lang="en-US" sz="2800" dirty="0" err="1">
                  <a:solidFill>
                    <a:prstClr val="white"/>
                  </a:solidFill>
                  <a:latin typeface="Arial Black" panose="020B0A04020102020204" pitchFamily="34" charset="0"/>
                </a:rPr>
                <a:t>Persamaan</a:t>
              </a:r>
              <a:r>
                <a:rPr lang="en-US" sz="2800" dirty="0">
                  <a:solidFill>
                    <a:prstClr val="white"/>
                  </a:solidFill>
                  <a:latin typeface="Arial Black" panose="020B0A04020102020204" pitchFamily="34" charset="0"/>
                </a:rPr>
                <a:t> Linear Satu </a:t>
              </a:r>
              <a:r>
                <a:rPr lang="en-US" sz="2800" dirty="0" err="1">
                  <a:solidFill>
                    <a:prstClr val="white"/>
                  </a:solidFill>
                  <a:latin typeface="Arial Black" panose="020B0A04020102020204" pitchFamily="34" charset="0"/>
                </a:rPr>
                <a:t>Variabel</a:t>
              </a:r>
              <a:r>
                <a:rPr lang="en-US" sz="2800" dirty="0">
                  <a:solidFill>
                    <a:prstClr val="white"/>
                  </a:solidFill>
                  <a:latin typeface="Arial Black" panose="020B0A04020102020204" pitchFamily="34" charset="0"/>
                </a:rPr>
                <a:t> (SPLV)</a:t>
              </a:r>
              <a:endPara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endParaRPr>
            </a:p>
          </p:txBody>
        </p:sp>
        <p:sp>
          <p:nvSpPr>
            <p:cNvPr id="4" name="Flowchart: Delay 3">
              <a:extLst>
                <a:ext uri="{FF2B5EF4-FFF2-40B4-BE49-F238E27FC236}">
                  <a16:creationId xmlns:a16="http://schemas.microsoft.com/office/drawing/2014/main" id="{49CC3B85-BBF4-4902-9108-F22D2CE0EED2}"/>
                </a:ext>
              </a:extLst>
            </p:cNvPr>
            <p:cNvSpPr/>
            <p:nvPr/>
          </p:nvSpPr>
          <p:spPr>
            <a:xfrm>
              <a:off x="452487" y="367645"/>
              <a:ext cx="886119" cy="697584"/>
            </a:xfrm>
            <a:prstGeom prst="flowChartDelay">
              <a:avLst/>
            </a:prstGeom>
            <a:scene3d>
              <a:camera prst="orthographicFront"/>
              <a:lightRig rig="threePt" dir="t"/>
            </a:scene3d>
            <a:sp3d>
              <a:bevelT prst="convex"/>
            </a:sp3d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5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 Black" panose="020B0A04020102020204" pitchFamily="34" charset="0"/>
                  <a:ea typeface="+mn-ea"/>
                  <a:cs typeface="Arial" panose="020B0604020202020204" pitchFamily="34" charset="0"/>
                </a:rPr>
                <a:t>B</a:t>
              </a: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50" name="TextBox 49">
                <a:extLst>
                  <a:ext uri="{FF2B5EF4-FFF2-40B4-BE49-F238E27FC236}">
                    <a16:creationId xmlns:a16="http://schemas.microsoft.com/office/drawing/2014/main" id="{366BDC72-4679-4F85-B654-08A8EC9E21B6}"/>
                  </a:ext>
                </a:extLst>
              </p:cNvPr>
              <p:cNvSpPr txBox="1"/>
              <p:nvPr/>
            </p:nvSpPr>
            <p:spPr>
              <a:xfrm>
                <a:off x="1338605" y="1171193"/>
                <a:ext cx="9078013" cy="156966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lvl="0" algn="just">
                  <a:defRPr/>
                </a:pPr>
                <a:r>
                  <a:rPr kumimoji="0" lang="en-US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Persamaan linear </a:t>
                </a:r>
                <a:r>
                  <a:rPr kumimoji="0" lang="en-US" sz="24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satu</a:t>
                </a:r>
                <a:r>
                  <a:rPr kumimoji="0" lang="en-US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</a:t>
                </a:r>
                <a:r>
                  <a:rPr kumimoji="0" lang="en-US" sz="24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variabel</a:t>
                </a:r>
                <a:r>
                  <a:rPr kumimoji="0" lang="en-US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</a:t>
                </a:r>
                <a:r>
                  <a:rPr kumimoji="0" lang="en-US" sz="24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adalah</a:t>
                </a:r>
                <a:r>
                  <a:rPr kumimoji="0" lang="en-US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</a:t>
                </a:r>
                <a:r>
                  <a:rPr kumimoji="0" lang="en-US" sz="24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persamaan</a:t>
                </a:r>
                <a:r>
                  <a:rPr kumimoji="0" lang="en-US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yang </a:t>
                </a:r>
                <a:r>
                  <a:rPr kumimoji="0" lang="en-US" sz="24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memiliki</a:t>
                </a:r>
                <a:r>
                  <a:rPr kumimoji="0" lang="en-US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</a:t>
                </a:r>
                <a:r>
                  <a:rPr kumimoji="0" lang="en-US" sz="24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satu</a:t>
                </a:r>
                <a:r>
                  <a:rPr kumimoji="0" lang="en-US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</a:t>
                </a:r>
                <a:r>
                  <a:rPr kumimoji="0" lang="en-US" sz="24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variabel</a:t>
                </a:r>
                <a:r>
                  <a:rPr kumimoji="0" lang="en-US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</a:t>
                </a:r>
                <a:r>
                  <a:rPr kumimoji="0" lang="en-US" sz="24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berpangkat</a:t>
                </a:r>
                <a:r>
                  <a:rPr kumimoji="0" lang="en-US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</a:t>
                </a:r>
                <a:r>
                  <a:rPr kumimoji="0" lang="en-US" sz="24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satu</a:t>
                </a:r>
                <a:r>
                  <a:rPr kumimoji="0" lang="en-US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. </a:t>
                </a:r>
                <a:r>
                  <a:rPr kumimoji="0" lang="en-US" sz="24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Bentuk</a:t>
                </a:r>
                <a:r>
                  <a:rPr kumimoji="0" lang="en-US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</a:t>
                </a:r>
                <a:r>
                  <a:rPr kumimoji="0" lang="en-US" sz="24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persamaan</a:t>
                </a:r>
                <a:r>
                  <a:rPr kumimoji="0" lang="en-US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linear </a:t>
                </a:r>
                <a:r>
                  <a:rPr kumimoji="0" lang="en-US" sz="24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satu</a:t>
                </a:r>
                <a:r>
                  <a:rPr kumimoji="0" lang="en-US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</a:t>
                </a:r>
                <a:r>
                  <a:rPr kumimoji="0" lang="en-US" sz="24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variabel</a:t>
                </a:r>
                <a:r>
                  <a:rPr kumimoji="0" lang="en-US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</a:t>
                </a:r>
              </a:p>
              <a:p>
                <a:pPr lvl="0"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24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+mn-ea"/>
                          <a:cs typeface="+mn-cs"/>
                        </a:rPr>
                        <m:t>𝑎𝑥</m:t>
                      </m:r>
                      <m:r>
                        <a:rPr kumimoji="0" lang="en-US" sz="24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+mn-ea"/>
                          <a:cs typeface="+mn-cs"/>
                        </a:rPr>
                        <m:t>+</m:t>
                      </m:r>
                      <m:r>
                        <a:rPr kumimoji="0" lang="en-US" sz="24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+mn-ea"/>
                          <a:cs typeface="+mn-cs"/>
                        </a:rPr>
                        <m:t>𝑏</m:t>
                      </m:r>
                      <m:r>
                        <a:rPr kumimoji="0" lang="en-US" sz="24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+mn-ea"/>
                          <a:cs typeface="+mn-cs"/>
                        </a:rPr>
                        <m:t>=0</m:t>
                      </m:r>
                    </m:oMath>
                  </m:oMathPara>
                </a14:m>
                <a:endPara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  <a:p>
                <a:pPr lvl="0">
                  <a:defRPr/>
                </a:pPr>
                <a:r>
                  <a:rPr lang="en-US" sz="2400" dirty="0">
                    <a:solidFill>
                      <a:prstClr val="black"/>
                    </a:solidFill>
                    <a:latin typeface="Calibri" panose="020F0502020204030204"/>
                  </a:rPr>
                  <a:t>d</a:t>
                </a:r>
                <a:r>
                  <a:rPr kumimoji="0" lang="en-US" sz="24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engan</a:t>
                </a:r>
                <a:r>
                  <a:rPr kumimoji="0" lang="en-US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</a:t>
                </a:r>
                <a14:m>
                  <m:oMath xmlns:m="http://schemas.openxmlformats.org/officeDocument/2006/math">
                    <m:r>
                      <a:rPr lang="en-US" sz="240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𝑎</m:t>
                    </m:r>
                    <m:r>
                      <a:rPr lang="en-US" sz="2400" b="0" i="1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, </m:t>
                    </m:r>
                    <m:r>
                      <a:rPr lang="en-US" sz="2400" b="0" i="1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𝑏</m:t>
                    </m:r>
                    <m:r>
                      <a:rPr lang="en-US" sz="2400" b="0" i="1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sz="2400" b="0" i="1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𝜖</m:t>
                    </m:r>
                    <m:r>
                      <a:rPr lang="en-US" sz="2400" b="0" i="1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  <m:r>
                      <a:rPr lang="en-US" sz="2400" b="0" i="1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𝑅</m:t>
                    </m:r>
                    <m:r>
                      <a:rPr lang="en-US" sz="2400" b="0" i="1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, </m:t>
                    </m:r>
                    <m:r>
                      <a:rPr lang="en-US" sz="2400" b="0" i="1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𝑎</m:t>
                    </m:r>
                    <m:r>
                      <a:rPr lang="en-US" sz="2400" b="0" i="1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≠0</m:t>
                    </m:r>
                  </m:oMath>
                </a14:m>
                <a:r>
                  <a:rPr kumimoji="0" lang="en-US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, dan </a:t>
                </a:r>
                <a:r>
                  <a:rPr kumimoji="0" lang="en-US" sz="2400" b="0" i="1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x</a:t>
                </a:r>
                <a:r>
                  <a:rPr kumimoji="0" lang="en-US" sz="2400" b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</a:t>
                </a:r>
                <a:r>
                  <a:rPr kumimoji="0" lang="en-US" sz="2400" b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adalah</a:t>
                </a:r>
                <a:r>
                  <a:rPr kumimoji="0" lang="en-US" sz="2400" b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</a:t>
                </a:r>
                <a:r>
                  <a:rPr kumimoji="0" lang="en-US" sz="2400" b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variabel</a:t>
                </a:r>
                <a:r>
                  <a:rPr kumimoji="0" lang="en-US" sz="2400" b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.</a:t>
                </a:r>
                <a:endPara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mc:Choice>
        <mc:Fallback xmlns="">
          <p:sp>
            <p:nvSpPr>
              <p:cNvPr id="50" name="TextBox 49">
                <a:extLst>
                  <a:ext uri="{FF2B5EF4-FFF2-40B4-BE49-F238E27FC236}">
                    <a16:creationId xmlns:a16="http://schemas.microsoft.com/office/drawing/2014/main" id="{366BDC72-4679-4F85-B654-08A8EC9E21B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38605" y="1171193"/>
                <a:ext cx="9078013" cy="1569660"/>
              </a:xfrm>
              <a:prstGeom prst="rect">
                <a:avLst/>
              </a:prstGeom>
              <a:blipFill>
                <a:blip r:embed="rId2"/>
                <a:stretch>
                  <a:fillRect l="-1075" t="-3101" r="-1007" b="-775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9" name="Group 8">
            <a:extLst>
              <a:ext uri="{FF2B5EF4-FFF2-40B4-BE49-F238E27FC236}">
                <a16:creationId xmlns:a16="http://schemas.microsoft.com/office/drawing/2014/main" id="{D9EE28CB-01E5-480A-8BB7-25378C4D6A26}"/>
              </a:ext>
            </a:extLst>
          </p:cNvPr>
          <p:cNvGrpSpPr/>
          <p:nvPr/>
        </p:nvGrpSpPr>
        <p:grpSpPr>
          <a:xfrm>
            <a:off x="1815649" y="3332318"/>
            <a:ext cx="8560702" cy="1569659"/>
            <a:chOff x="2019793" y="4667353"/>
            <a:chExt cx="8560702" cy="1637714"/>
          </a:xfrm>
        </p:grpSpPr>
        <p:sp>
          <p:nvSpPr>
            <p:cNvPr id="20" name="Rectangle: Rounded Corners 19">
              <a:extLst>
                <a:ext uri="{FF2B5EF4-FFF2-40B4-BE49-F238E27FC236}">
                  <a16:creationId xmlns:a16="http://schemas.microsoft.com/office/drawing/2014/main" id="{7B27D0E6-FFC9-465C-BC78-32355D495E1B}"/>
                </a:ext>
              </a:extLst>
            </p:cNvPr>
            <p:cNvSpPr/>
            <p:nvPr/>
          </p:nvSpPr>
          <p:spPr>
            <a:xfrm>
              <a:off x="2019793" y="4667353"/>
              <a:ext cx="8560702" cy="1637714"/>
            </a:xfrm>
            <a:prstGeom prst="roundRect">
              <a:avLst/>
            </a:pr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52E256D4-397B-4E99-BC9B-46881541E976}"/>
                </a:ext>
              </a:extLst>
            </p:cNvPr>
            <p:cNvSpPr/>
            <p:nvPr/>
          </p:nvSpPr>
          <p:spPr>
            <a:xfrm>
              <a:off x="2368532" y="4901221"/>
              <a:ext cx="8046780" cy="125237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en-US" sz="2400" dirty="0" err="1">
                  <a:solidFill>
                    <a:prstClr val="black"/>
                  </a:solidFill>
                </a:rPr>
                <a:t>Persamaan</a:t>
              </a:r>
              <a:r>
                <a:rPr lang="en-US" sz="2400" dirty="0">
                  <a:solidFill>
                    <a:prstClr val="black"/>
                  </a:solidFill>
                </a:rPr>
                <a:t> linear </a:t>
              </a:r>
              <a:r>
                <a:rPr lang="en-US" sz="2400" dirty="0" err="1">
                  <a:solidFill>
                    <a:prstClr val="black"/>
                  </a:solidFill>
                </a:rPr>
                <a:t>satu</a:t>
              </a:r>
              <a:r>
                <a:rPr lang="en-US" sz="2400" dirty="0">
                  <a:solidFill>
                    <a:prstClr val="black"/>
                  </a:solidFill>
                </a:rPr>
                <a:t> </a:t>
              </a:r>
              <a:r>
                <a:rPr lang="en-US" sz="2400" dirty="0" err="1">
                  <a:solidFill>
                    <a:prstClr val="black"/>
                  </a:solidFill>
                </a:rPr>
                <a:t>variabel</a:t>
              </a:r>
              <a:r>
                <a:rPr lang="en-US" sz="2400" dirty="0">
                  <a:solidFill>
                    <a:prstClr val="black"/>
                  </a:solidFill>
                </a:rPr>
                <a:t> </a:t>
              </a:r>
              <a:r>
                <a:rPr lang="en-US" sz="2400" dirty="0" err="1">
                  <a:solidFill>
                    <a:prstClr val="black"/>
                  </a:solidFill>
                </a:rPr>
                <a:t>adalah</a:t>
              </a:r>
              <a:r>
                <a:rPr lang="en-US" sz="2400" dirty="0">
                  <a:solidFill>
                    <a:prstClr val="black"/>
                  </a:solidFill>
                </a:rPr>
                <a:t> </a:t>
              </a:r>
              <a:r>
                <a:rPr lang="en-US" sz="2400" dirty="0" err="1">
                  <a:solidFill>
                    <a:prstClr val="black"/>
                  </a:solidFill>
                </a:rPr>
                <a:t>kalimat</a:t>
              </a:r>
              <a:r>
                <a:rPr lang="en-US" sz="2400" dirty="0">
                  <a:solidFill>
                    <a:prstClr val="black"/>
                  </a:solidFill>
                </a:rPr>
                <a:t> </a:t>
              </a:r>
              <a:r>
                <a:rPr lang="en-US" sz="2400" dirty="0" err="1">
                  <a:solidFill>
                    <a:prstClr val="black"/>
                  </a:solidFill>
                </a:rPr>
                <a:t>terbuka</a:t>
              </a:r>
              <a:r>
                <a:rPr lang="en-US" sz="2400" dirty="0">
                  <a:solidFill>
                    <a:prstClr val="black"/>
                  </a:solidFill>
                </a:rPr>
                <a:t> yang </a:t>
              </a:r>
              <a:r>
                <a:rPr lang="en-US" sz="2400" dirty="0" err="1">
                  <a:solidFill>
                    <a:prstClr val="black"/>
                  </a:solidFill>
                </a:rPr>
                <a:t>hanya</a:t>
              </a:r>
              <a:r>
                <a:rPr lang="en-US" sz="2400" dirty="0">
                  <a:solidFill>
                    <a:prstClr val="black"/>
                  </a:solidFill>
                </a:rPr>
                <a:t> </a:t>
              </a:r>
              <a:r>
                <a:rPr lang="en-US" sz="2400" dirty="0" err="1">
                  <a:solidFill>
                    <a:prstClr val="black"/>
                  </a:solidFill>
                </a:rPr>
                <a:t>memiliki</a:t>
              </a:r>
              <a:r>
                <a:rPr lang="en-US" sz="2400" dirty="0">
                  <a:solidFill>
                    <a:prstClr val="black"/>
                  </a:solidFill>
                </a:rPr>
                <a:t> </a:t>
              </a:r>
              <a:r>
                <a:rPr lang="en-US" sz="2400" dirty="0" err="1">
                  <a:solidFill>
                    <a:prstClr val="black"/>
                  </a:solidFill>
                </a:rPr>
                <a:t>satu</a:t>
              </a:r>
              <a:r>
                <a:rPr lang="en-US" sz="2400" dirty="0">
                  <a:solidFill>
                    <a:prstClr val="black"/>
                  </a:solidFill>
                </a:rPr>
                <a:t> </a:t>
              </a:r>
              <a:r>
                <a:rPr lang="en-US" sz="2400" dirty="0" err="1">
                  <a:solidFill>
                    <a:prstClr val="black"/>
                  </a:solidFill>
                </a:rPr>
                <a:t>variabel</a:t>
              </a:r>
              <a:r>
                <a:rPr lang="en-US" sz="2400" dirty="0">
                  <a:solidFill>
                    <a:prstClr val="black"/>
                  </a:solidFill>
                </a:rPr>
                <a:t> </a:t>
              </a:r>
              <a:r>
                <a:rPr lang="en-US" sz="2400" dirty="0" err="1">
                  <a:solidFill>
                    <a:prstClr val="black"/>
                  </a:solidFill>
                </a:rPr>
                <a:t>dihubungkan</a:t>
              </a:r>
              <a:r>
                <a:rPr lang="en-US" sz="2400" dirty="0">
                  <a:solidFill>
                    <a:prstClr val="black"/>
                  </a:solidFill>
                </a:rPr>
                <a:t> </a:t>
              </a:r>
              <a:r>
                <a:rPr lang="en-US" sz="2400" dirty="0" err="1">
                  <a:solidFill>
                    <a:prstClr val="black"/>
                  </a:solidFill>
                </a:rPr>
                <a:t>dengan</a:t>
              </a:r>
              <a:r>
                <a:rPr lang="en-US" sz="2400" dirty="0">
                  <a:solidFill>
                    <a:prstClr val="black"/>
                  </a:solidFill>
                </a:rPr>
                <a:t> </a:t>
              </a:r>
              <a:r>
                <a:rPr lang="en-US" sz="2400" dirty="0" err="1">
                  <a:solidFill>
                    <a:prstClr val="black"/>
                  </a:solidFill>
                </a:rPr>
                <a:t>tanda</a:t>
              </a:r>
              <a:r>
                <a:rPr lang="en-US" sz="2400" dirty="0">
                  <a:solidFill>
                    <a:prstClr val="black"/>
                  </a:solidFill>
                </a:rPr>
                <a:t> </a:t>
              </a:r>
              <a:r>
                <a:rPr lang="en-US" sz="2400" dirty="0" err="1">
                  <a:solidFill>
                    <a:prstClr val="black"/>
                  </a:solidFill>
                </a:rPr>
                <a:t>sama</a:t>
              </a:r>
              <a:r>
                <a:rPr lang="en-US" sz="2400" dirty="0">
                  <a:solidFill>
                    <a:prstClr val="black"/>
                  </a:solidFill>
                </a:rPr>
                <a:t> </a:t>
              </a:r>
              <a:r>
                <a:rPr lang="en-US" sz="2400" dirty="0" err="1">
                  <a:solidFill>
                    <a:prstClr val="black"/>
                  </a:solidFill>
                </a:rPr>
                <a:t>dengan</a:t>
              </a:r>
              <a:r>
                <a:rPr lang="en-US" sz="2400" dirty="0">
                  <a:solidFill>
                    <a:prstClr val="black"/>
                  </a:solidFill>
                </a:rPr>
                <a:t> dan </a:t>
              </a:r>
              <a:r>
                <a:rPr lang="en-US" sz="2400" dirty="0" err="1">
                  <a:solidFill>
                    <a:prstClr val="black"/>
                  </a:solidFill>
                </a:rPr>
                <a:t>variabelnya</a:t>
              </a:r>
              <a:r>
                <a:rPr lang="en-US" sz="2400" dirty="0">
                  <a:solidFill>
                    <a:prstClr val="black"/>
                  </a:solidFill>
                </a:rPr>
                <a:t> </a:t>
              </a:r>
              <a:r>
                <a:rPr lang="en-US" sz="2400" dirty="0" err="1">
                  <a:solidFill>
                    <a:prstClr val="black"/>
                  </a:solidFill>
                </a:rPr>
                <a:t>berapangkat</a:t>
              </a:r>
              <a:r>
                <a:rPr lang="en-US" sz="2400" dirty="0">
                  <a:solidFill>
                    <a:prstClr val="black"/>
                  </a:solidFill>
                </a:rPr>
                <a:t> </a:t>
              </a:r>
              <a:r>
                <a:rPr lang="en-US" sz="2400" dirty="0" err="1">
                  <a:solidFill>
                    <a:prstClr val="black"/>
                  </a:solidFill>
                </a:rPr>
                <a:t>satu</a:t>
              </a:r>
              <a:r>
                <a:rPr lang="en-US" sz="2400" dirty="0">
                  <a:solidFill>
                    <a:prstClr val="black"/>
                  </a:solidFill>
                </a:rPr>
                <a:t>.</a:t>
              </a:r>
              <a:endParaRPr lang="en-US" sz="2400" dirty="0"/>
            </a:p>
          </p:txBody>
        </p:sp>
      </p:grpSp>
    </p:spTree>
    <p:extLst>
      <p:ext uri="{BB962C8B-B14F-4D97-AF65-F5344CB8AC3E}">
        <p14:creationId xmlns:p14="http://schemas.microsoft.com/office/powerpoint/2010/main" val="19251300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>
            <a:extLst>
              <a:ext uri="{FF2B5EF4-FFF2-40B4-BE49-F238E27FC236}">
                <a16:creationId xmlns:a16="http://schemas.microsoft.com/office/drawing/2014/main" id="{51C9093A-ADF5-454A-B10C-D50E988974C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alphaModFix amt="5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9504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669" y="369392"/>
            <a:ext cx="3908263" cy="723817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9EAB025C-BF81-45A5-979D-4FE31D6C0098}"/>
              </a:ext>
            </a:extLst>
          </p:cNvPr>
          <p:cNvSpPr txBox="1"/>
          <p:nvPr/>
        </p:nvSpPr>
        <p:spPr>
          <a:xfrm>
            <a:off x="530153" y="574141"/>
            <a:ext cx="375228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400" b="1" dirty="0">
                <a:solidFill>
                  <a:prstClr val="black"/>
                </a:solidFill>
                <a:latin typeface="Calibri" panose="020F0502020204030204"/>
              </a:rPr>
              <a:t>1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.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Akar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atau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Penyelesaian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EEDF4C57-1C16-4D96-9757-41BE2A84840F}"/>
              </a:ext>
            </a:extLst>
          </p:cNvPr>
          <p:cNvSpPr txBox="1"/>
          <p:nvPr/>
        </p:nvSpPr>
        <p:spPr>
          <a:xfrm>
            <a:off x="530151" y="1302113"/>
            <a:ext cx="9078013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just">
              <a:defRPr/>
            </a:pP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Pengganti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dari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variabel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yang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membuat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persamaan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menjadi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kalimat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bernilai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benar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disebut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akar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atau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penyelesaian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dari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persamaan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tersebut</a:t>
            </a:r>
            <a:r>
              <a:rPr kumimoji="0" lang="en-US" sz="2400" b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.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EC49B3EE-7CE5-4E17-B505-A8D8A9335840}"/>
              </a:ext>
            </a:extLst>
          </p:cNvPr>
          <p:cNvGrpSpPr/>
          <p:nvPr/>
        </p:nvGrpSpPr>
        <p:grpSpPr>
          <a:xfrm>
            <a:off x="530151" y="2223597"/>
            <a:ext cx="2274007" cy="842234"/>
            <a:chOff x="530153" y="2594222"/>
            <a:chExt cx="2274007" cy="916132"/>
          </a:xfrm>
        </p:grpSpPr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84AB0844-99A1-4F4D-BCEE-B8C33A6B0F3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alphaModFix amt="5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colorTemperature colorTemp="9504"/>
                      </a14:imgEffect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0153" y="2594222"/>
              <a:ext cx="2274007" cy="916132"/>
            </a:xfrm>
            <a:prstGeom prst="rect">
              <a:avLst/>
            </a:prstGeom>
          </p:spPr>
        </p:pic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721D120A-EF54-46C0-8B03-FBE6857461B5}"/>
                </a:ext>
              </a:extLst>
            </p:cNvPr>
            <p:cNvSpPr txBox="1"/>
            <p:nvPr/>
          </p:nvSpPr>
          <p:spPr>
            <a:xfrm>
              <a:off x="688715" y="2821455"/>
              <a:ext cx="1932565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2. </a:t>
              </a:r>
              <a:r>
                <a:rPr kumimoji="0" lang="en-US" sz="24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Kesamaan</a:t>
              </a:r>
              <a:endPara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27" name="TextBox 26">
            <a:extLst>
              <a:ext uri="{FF2B5EF4-FFF2-40B4-BE49-F238E27FC236}">
                <a16:creationId xmlns:a16="http://schemas.microsoft.com/office/drawing/2014/main" id="{652A1415-17DF-4B04-8792-BEA8AAFF407A}"/>
              </a:ext>
            </a:extLst>
          </p:cNvPr>
          <p:cNvSpPr txBox="1"/>
          <p:nvPr/>
        </p:nvSpPr>
        <p:spPr>
          <a:xfrm>
            <a:off x="530152" y="4103454"/>
            <a:ext cx="907801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just"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CC97B25-E175-4FCF-8237-F3BF0F05618B}"/>
              </a:ext>
            </a:extLst>
          </p:cNvPr>
          <p:cNvSpPr txBox="1"/>
          <p:nvPr/>
        </p:nvSpPr>
        <p:spPr>
          <a:xfrm>
            <a:off x="530151" y="3175697"/>
            <a:ext cx="9078013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just">
              <a:defRPr/>
            </a:pP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Terdapat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kalimat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yang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meiliki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hubungan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yang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sama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dengan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,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tetapi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bukan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merupakan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persamaan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.</a:t>
            </a: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5EB67268-ADAB-4D1F-8FA3-5B7098977CB1}"/>
              </a:ext>
            </a:extLst>
          </p:cNvPr>
          <p:cNvGrpSpPr/>
          <p:nvPr/>
        </p:nvGrpSpPr>
        <p:grpSpPr>
          <a:xfrm>
            <a:off x="844549" y="4077412"/>
            <a:ext cx="1411934" cy="778367"/>
            <a:chOff x="740334" y="3043297"/>
            <a:chExt cx="1417043" cy="999041"/>
          </a:xfrm>
        </p:grpSpPr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5A4495CD-A951-4D90-81F6-B2FC736C56C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alphaModFix amt="5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colorTemperature colorTemp="9504"/>
                      </a14:imgEffect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0334" y="3043297"/>
              <a:ext cx="1417043" cy="999041"/>
            </a:xfrm>
            <a:prstGeom prst="rect">
              <a:avLst/>
            </a:prstGeom>
          </p:spPr>
        </p:pic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7CC0F05A-46A2-4D67-A7E8-2428C20593D5}"/>
                </a:ext>
              </a:extLst>
            </p:cNvPr>
            <p:cNvSpPr txBox="1"/>
            <p:nvPr/>
          </p:nvSpPr>
          <p:spPr>
            <a:xfrm>
              <a:off x="853077" y="3270438"/>
              <a:ext cx="1191556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Contoh:</a:t>
              </a: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BDAC0B0D-5550-48CE-9EC5-01AD073FC9FD}"/>
                  </a:ext>
                </a:extLst>
              </p:cNvPr>
              <p:cNvSpPr txBox="1"/>
              <p:nvPr/>
            </p:nvSpPr>
            <p:spPr>
              <a:xfrm>
                <a:off x="688713" y="4939415"/>
                <a:ext cx="9078013" cy="1697068"/>
              </a:xfrm>
              <a:prstGeom prst="rect">
                <a:avLst/>
              </a:prstGeom>
              <a:noFill/>
            </p:spPr>
            <p:txBody>
              <a:bodyPr wrap="square" numCol="2">
                <a:spAutoFit/>
              </a:bodyPr>
              <a:lstStyle/>
              <a:p>
                <a:pPr lvl="0">
                  <a:lnSpc>
                    <a:spcPct val="150000"/>
                  </a:lnSpc>
                  <a:defRPr/>
                </a:pPr>
                <a:r>
                  <a:rPr kumimoji="0" lang="en-US" sz="2400" b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ea typeface="+mn-ea"/>
                    <a:cs typeface="+mn-cs"/>
                  </a:rPr>
                  <a:t>1.   </a:t>
                </a:r>
                <a14:m>
                  <m:oMath xmlns:m="http://schemas.openxmlformats.org/officeDocument/2006/math">
                    <m:r>
                      <a:rPr kumimoji="0" lang="en-US" sz="2400" b="0" i="1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+mn-ea"/>
                        <a:cs typeface="+mn-cs"/>
                      </a:rPr>
                      <m:t>𝑝</m:t>
                    </m:r>
                    <m:r>
                      <a:rPr kumimoji="0" lang="en-US" sz="2400" b="0" i="1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+mn-ea"/>
                        <a:cs typeface="+mn-cs"/>
                      </a:rPr>
                      <m:t>+5=</m:t>
                    </m:r>
                    <m:r>
                      <a:rPr kumimoji="0" lang="en-US" sz="2400" b="0" i="1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+mn-ea"/>
                        <a:cs typeface="+mn-cs"/>
                      </a:rPr>
                      <m:t>𝑝</m:t>
                    </m:r>
                    <m:r>
                      <a:rPr kumimoji="0" lang="en-US" sz="2400" b="0" i="1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+mn-ea"/>
                        <a:cs typeface="+mn-cs"/>
                      </a:rPr>
                      <m:t>+5</m:t>
                    </m:r>
                  </m:oMath>
                </a14:m>
                <a:endPara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  <a:p>
                <a:pPr>
                  <a:lnSpc>
                    <a:spcPct val="150000"/>
                  </a:lnSpc>
                  <a:defRPr/>
                </a:pPr>
                <a:r>
                  <a:rPr lang="en-US" sz="2400" b="0" dirty="0">
                    <a:solidFill>
                      <a:prstClr val="black"/>
                    </a:solidFill>
                  </a:rPr>
                  <a:t>2.   </a:t>
                </a:r>
                <a14:m>
                  <m:oMath xmlns:m="http://schemas.openxmlformats.org/officeDocument/2006/math">
                    <m:r>
                      <a:rPr lang="en-US" sz="2400" b="0" i="1" dirty="0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4</m:t>
                    </m:r>
                    <m:r>
                      <a:rPr lang="en-US" sz="2400" i="1" dirty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𝑝</m:t>
                    </m:r>
                    <m:r>
                      <a:rPr lang="en-US" sz="2400" b="0" i="1" dirty="0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−3</m:t>
                    </m:r>
                    <m:r>
                      <a:rPr lang="en-US" sz="2400" i="1" dirty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2400" b="0" i="1" dirty="0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2</m:t>
                    </m:r>
                    <m:r>
                      <a:rPr lang="en-US" sz="2400" i="1" dirty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𝑝</m:t>
                    </m:r>
                    <m:r>
                      <a:rPr lang="en-US" sz="2400" i="1" dirty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+2</m:t>
                    </m:r>
                    <m:r>
                      <a:rPr lang="en-US" sz="2400" b="0" i="1" dirty="0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𝑝</m:t>
                    </m:r>
                    <m:r>
                      <a:rPr lang="en-US" sz="2400" b="0" i="1" dirty="0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 −3</m:t>
                    </m:r>
                  </m:oMath>
                </a14:m>
                <a:endParaRPr lang="en-US" sz="2400" dirty="0">
                  <a:solidFill>
                    <a:prstClr val="black"/>
                  </a:solidFill>
                </a:endParaRPr>
              </a:p>
              <a:p>
                <a:pPr lvl="0" algn="just">
                  <a:lnSpc>
                    <a:spcPct val="150000"/>
                  </a:lnSpc>
                  <a:defRPr/>
                </a:pPr>
                <a:endPara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mc:Choice>
        <mc:Fallback xmlns="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BDAC0B0D-5550-48CE-9EC5-01AD073FC9F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8713" y="4939415"/>
                <a:ext cx="9078013" cy="1697068"/>
              </a:xfrm>
              <a:prstGeom prst="rect">
                <a:avLst/>
              </a:prstGeom>
              <a:blipFill>
                <a:blip r:embed="rId4"/>
                <a:stretch>
                  <a:fillRect l="-107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879479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>
            <a:extLst>
              <a:ext uri="{FF2B5EF4-FFF2-40B4-BE49-F238E27FC236}">
                <a16:creationId xmlns:a16="http://schemas.microsoft.com/office/drawing/2014/main" id="{51C9093A-ADF5-454A-B10C-D50E988974C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alphaModFix amt="5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9504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4761" y="377221"/>
            <a:ext cx="4683959" cy="974554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9EAB025C-BF81-45A5-979D-4FE31D6C0098}"/>
              </a:ext>
            </a:extLst>
          </p:cNvPr>
          <p:cNvSpPr txBox="1"/>
          <p:nvPr/>
        </p:nvSpPr>
        <p:spPr>
          <a:xfrm>
            <a:off x="685899" y="729685"/>
            <a:ext cx="3941681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400" b="1" dirty="0">
                <a:solidFill>
                  <a:prstClr val="black"/>
                </a:solidFill>
                <a:latin typeface="Calibri" panose="020F0502020204030204"/>
              </a:rPr>
              <a:t>3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.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Persamaan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yang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Ekuivalen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1E36E5C4-1299-4C6E-B827-AB7497F7B402}"/>
                  </a:ext>
                </a:extLst>
              </p:cNvPr>
              <p:cNvSpPr txBox="1"/>
              <p:nvPr/>
            </p:nvSpPr>
            <p:spPr>
              <a:xfrm>
                <a:off x="451187" y="1448535"/>
                <a:ext cx="9997208" cy="114307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lvl="0">
                  <a:lnSpc>
                    <a:spcPct val="150000"/>
                  </a:lnSpc>
                  <a:defRPr/>
                </a:pPr>
                <a:r>
                  <a:rPr kumimoji="0" lang="en-US" sz="24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Dua</a:t>
                </a:r>
                <a:r>
                  <a:rPr kumimoji="0" lang="en-US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</a:t>
                </a:r>
                <a:r>
                  <a:rPr kumimoji="0" lang="en-US" sz="24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persamaan</a:t>
                </a:r>
                <a:r>
                  <a:rPr kumimoji="0" lang="en-US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</a:t>
                </a:r>
                <a:r>
                  <a:rPr kumimoji="0" lang="en-US" sz="24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atau</a:t>
                </a:r>
                <a:r>
                  <a:rPr kumimoji="0" lang="en-US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</a:t>
                </a:r>
                <a:r>
                  <a:rPr kumimoji="0" lang="en-US" sz="24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lebih</a:t>
                </a:r>
                <a:r>
                  <a:rPr kumimoji="0" lang="en-US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</a:t>
                </a:r>
                <a:r>
                  <a:rPr kumimoji="0" lang="en-US" sz="24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disebut</a:t>
                </a:r>
                <a:r>
                  <a:rPr kumimoji="0" lang="en-US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</a:t>
                </a:r>
                <a:r>
                  <a:rPr kumimoji="0" lang="en-US" sz="24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ekuivalen</a:t>
                </a:r>
                <a:r>
                  <a:rPr kumimoji="0" lang="en-US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</a:t>
                </a:r>
                <a:r>
                  <a:rPr kumimoji="0" lang="en-US" sz="24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jika</a:t>
                </a:r>
                <a:r>
                  <a:rPr kumimoji="0" lang="en-US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</a:t>
                </a:r>
                <a:r>
                  <a:rPr kumimoji="0" lang="en-US" sz="24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memiliki</a:t>
                </a:r>
                <a:r>
                  <a:rPr kumimoji="0" lang="en-US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</a:t>
                </a:r>
                <a:r>
                  <a:rPr kumimoji="0" lang="en-US" sz="24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penyelesaian</a:t>
                </a:r>
                <a:r>
                  <a:rPr kumimoji="0" lang="en-US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</a:t>
                </a:r>
                <a:r>
                  <a:rPr kumimoji="0" lang="en-US" sz="24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atau</a:t>
                </a:r>
                <a:r>
                  <a:rPr kumimoji="0" lang="en-US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</a:t>
                </a:r>
                <a:r>
                  <a:rPr kumimoji="0" lang="en-US" sz="24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akar</a:t>
                </a:r>
                <a:r>
                  <a:rPr kumimoji="0" lang="en-US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yang </a:t>
                </a:r>
                <a:r>
                  <a:rPr kumimoji="0" lang="en-US" sz="24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sama</a:t>
                </a:r>
                <a:r>
                  <a:rPr kumimoji="0" lang="en-US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. </a:t>
                </a:r>
                <a:r>
                  <a:rPr kumimoji="0" lang="en-US" sz="24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Notasi</a:t>
                </a:r>
                <a:r>
                  <a:rPr kumimoji="0" lang="en-US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</a:t>
                </a:r>
                <a:r>
                  <a:rPr kumimoji="0" lang="en-US" sz="24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ekuivalen</a:t>
                </a:r>
                <a:r>
                  <a:rPr kumimoji="0" lang="en-US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pada </a:t>
                </a:r>
                <a:r>
                  <a:rPr kumimoji="0" lang="en-US" sz="24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persamaan</a:t>
                </a:r>
                <a:r>
                  <a:rPr kumimoji="0" lang="en-US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</a:t>
                </a:r>
                <a:r>
                  <a:rPr kumimoji="0" lang="en-US" sz="24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adalah</a:t>
                </a:r>
                <a:r>
                  <a:rPr kumimoji="0" lang="en-US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</a:t>
                </a:r>
                <a14:m>
                  <m:oMath xmlns:m="http://schemas.openxmlformats.org/officeDocument/2006/math">
                    <m:r>
                      <a:rPr kumimoji="0" lang="en-US" sz="24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⇔</m:t>
                    </m:r>
                  </m:oMath>
                </a14:m>
                <a:r>
                  <a:rPr kumimoji="0" lang="en-US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.</a:t>
                </a:r>
              </a:p>
            </p:txBody>
          </p:sp>
        </mc:Choice>
        <mc:Fallback xmlns="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1E36E5C4-1299-4C6E-B827-AB7497F7B40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1187" y="1448535"/>
                <a:ext cx="9997208" cy="1143070"/>
              </a:xfrm>
              <a:prstGeom prst="rect">
                <a:avLst/>
              </a:prstGeom>
              <a:blipFill>
                <a:blip r:embed="rId4"/>
                <a:stretch>
                  <a:fillRect l="-915" b="-1176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5" name="Group 4">
            <a:extLst>
              <a:ext uri="{FF2B5EF4-FFF2-40B4-BE49-F238E27FC236}">
                <a16:creationId xmlns:a16="http://schemas.microsoft.com/office/drawing/2014/main" id="{3F182E38-3A07-47C2-9E1E-E22C699E0C9D}"/>
              </a:ext>
            </a:extLst>
          </p:cNvPr>
          <p:cNvGrpSpPr/>
          <p:nvPr/>
        </p:nvGrpSpPr>
        <p:grpSpPr>
          <a:xfrm>
            <a:off x="756835" y="2921288"/>
            <a:ext cx="1411934" cy="778367"/>
            <a:chOff x="740334" y="3043297"/>
            <a:chExt cx="1417043" cy="999041"/>
          </a:xfrm>
        </p:grpSpPr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5CE9B184-0F59-4ECD-92C4-76CBDC2B3CE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alphaModFix amt="5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colorTemperature colorTemp="9504"/>
                      </a14:imgEffect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0334" y="3043297"/>
              <a:ext cx="1417043" cy="999041"/>
            </a:xfrm>
            <a:prstGeom prst="rect">
              <a:avLst/>
            </a:prstGeom>
          </p:spPr>
        </p:pic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B2BB655D-1923-43AD-A460-491469C4A54C}"/>
                </a:ext>
              </a:extLst>
            </p:cNvPr>
            <p:cNvSpPr txBox="1"/>
            <p:nvPr/>
          </p:nvSpPr>
          <p:spPr>
            <a:xfrm>
              <a:off x="853077" y="3270438"/>
              <a:ext cx="1191556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Contoh:</a:t>
              </a: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4E9C4EA7-2BA1-4A7D-812E-401A0F286B82}"/>
                  </a:ext>
                </a:extLst>
              </p:cNvPr>
              <p:cNvSpPr txBox="1"/>
              <p:nvPr/>
            </p:nvSpPr>
            <p:spPr>
              <a:xfrm>
                <a:off x="451187" y="3796415"/>
                <a:ext cx="10445413" cy="2251065"/>
              </a:xfrm>
              <a:prstGeom prst="rect">
                <a:avLst/>
              </a:prstGeom>
              <a:noFill/>
            </p:spPr>
            <p:txBody>
              <a:bodyPr wrap="square" numCol="1">
                <a:spAutoFit/>
              </a:bodyPr>
              <a:lstStyle/>
              <a:p>
                <a:pPr lvl="0">
                  <a:lnSpc>
                    <a:spcPct val="150000"/>
                  </a:lnSpc>
                  <a:defRPr/>
                </a:pPr>
                <a:r>
                  <a:rPr kumimoji="0" lang="en-US" sz="2400" b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ea typeface="+mn-ea"/>
                    <a:cs typeface="+mn-cs"/>
                  </a:rPr>
                  <a:t>1)   </a:t>
                </a:r>
                <a14:m>
                  <m:oMath xmlns:m="http://schemas.openxmlformats.org/officeDocument/2006/math">
                    <m:r>
                      <a:rPr kumimoji="0" lang="en-US" sz="2400" b="0" i="1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+mn-ea"/>
                        <a:cs typeface="+mn-cs"/>
                      </a:rPr>
                      <m:t>𝑝</m:t>
                    </m:r>
                    <m:r>
                      <a:rPr kumimoji="0" lang="en-US" sz="2400" b="0" i="1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+mn-ea"/>
                        <a:cs typeface="+mn-cs"/>
                      </a:rPr>
                      <m:t>−5=10</m:t>
                    </m:r>
                  </m:oMath>
                </a14:m>
                <a:endPara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  <a:p>
                <a:pPr>
                  <a:lnSpc>
                    <a:spcPct val="150000"/>
                  </a:lnSpc>
                  <a:defRPr/>
                </a:pPr>
                <a:r>
                  <a:rPr lang="en-US" sz="2400" b="0" dirty="0">
                    <a:solidFill>
                      <a:prstClr val="black"/>
                    </a:solidFill>
                  </a:rPr>
                  <a:t>2)   </a:t>
                </a:r>
                <a14:m>
                  <m:oMath xmlns:m="http://schemas.openxmlformats.org/officeDocument/2006/math">
                    <m:r>
                      <a:rPr lang="en-US" sz="2400" i="1" dirty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2</m:t>
                    </m:r>
                    <m:r>
                      <a:rPr lang="en-US" sz="2400" i="1" dirty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𝑝</m:t>
                    </m:r>
                    <m:r>
                      <a:rPr lang="en-US" sz="2400" b="0" i="1" dirty="0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−10</m:t>
                    </m:r>
                    <m:r>
                      <a:rPr lang="en-US" sz="2400" i="1" dirty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2400" b="0" i="1" dirty="0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20</m:t>
                    </m:r>
                  </m:oMath>
                </a14:m>
                <a:endParaRPr lang="en-US" sz="2400" dirty="0">
                  <a:solidFill>
                    <a:prstClr val="black"/>
                  </a:solidFill>
                </a:endParaRPr>
              </a:p>
              <a:p>
                <a:pPr lvl="0" algn="just">
                  <a:lnSpc>
                    <a:spcPct val="150000"/>
                  </a:lnSpc>
                  <a:defRPr/>
                </a:pPr>
                <a:r>
                  <a:rPr kumimoji="0" lang="en-US" sz="24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Persamaan</a:t>
                </a:r>
                <a:r>
                  <a:rPr kumimoji="0" lang="en-US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1) dan 2) </a:t>
                </a:r>
                <a:r>
                  <a:rPr kumimoji="0" lang="en-US" sz="24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memiliki</a:t>
                </a:r>
                <a:r>
                  <a:rPr kumimoji="0" lang="en-US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</a:t>
                </a:r>
                <a:r>
                  <a:rPr kumimoji="0" lang="en-US" sz="24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penyelesaian</a:t>
                </a:r>
                <a:r>
                  <a:rPr kumimoji="0" lang="en-US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</a:t>
                </a:r>
                <a:r>
                  <a:rPr kumimoji="0" lang="en-US" sz="24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atau</a:t>
                </a:r>
                <a:r>
                  <a:rPr kumimoji="0" lang="en-US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</a:t>
                </a:r>
                <a:r>
                  <a:rPr kumimoji="0" lang="en-US" sz="24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akar</a:t>
                </a:r>
                <a:r>
                  <a:rPr kumimoji="0" lang="en-US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yang </a:t>
                </a:r>
                <a:r>
                  <a:rPr kumimoji="0" lang="en-US" sz="24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sama</a:t>
                </a:r>
                <a:r>
                  <a:rPr kumimoji="0" lang="en-US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, </a:t>
                </a:r>
                <a:r>
                  <a:rPr kumimoji="0" lang="en-US" sz="24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yaitu</a:t>
                </a:r>
                <a:r>
                  <a:rPr kumimoji="0" lang="en-US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15. </a:t>
                </a:r>
                <a:r>
                  <a:rPr kumimoji="0" lang="en-US" sz="24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Maka</a:t>
                </a:r>
                <a:r>
                  <a:rPr lang="en-US" sz="2400" dirty="0">
                    <a:solidFill>
                      <a:prstClr val="black"/>
                    </a:solidFill>
                    <a:latin typeface="Calibri" panose="020F0502020204030204"/>
                  </a:rPr>
                  <a:t>, </a:t>
                </a:r>
                <a:r>
                  <a:rPr lang="en-US" sz="2400" dirty="0" err="1">
                    <a:solidFill>
                      <a:prstClr val="black"/>
                    </a:solidFill>
                    <a:latin typeface="Calibri" panose="020F0502020204030204"/>
                  </a:rPr>
                  <a:t>kedua</a:t>
                </a:r>
                <a:r>
                  <a:rPr lang="en-US" sz="2400" dirty="0">
                    <a:solidFill>
                      <a:prstClr val="black"/>
                    </a:solidFill>
                    <a:latin typeface="Calibri" panose="020F0502020204030204"/>
                  </a:rPr>
                  <a:t> </a:t>
                </a:r>
                <a:r>
                  <a:rPr lang="en-US" sz="2400" dirty="0" err="1">
                    <a:solidFill>
                      <a:prstClr val="black"/>
                    </a:solidFill>
                    <a:latin typeface="Calibri" panose="020F0502020204030204"/>
                  </a:rPr>
                  <a:t>persamaan</a:t>
                </a:r>
                <a:r>
                  <a:rPr lang="en-US" sz="2400" dirty="0">
                    <a:solidFill>
                      <a:prstClr val="black"/>
                    </a:solidFill>
                    <a:latin typeface="Calibri" panose="020F0502020204030204"/>
                  </a:rPr>
                  <a:t> </a:t>
                </a:r>
                <a:r>
                  <a:rPr lang="en-US" sz="2400" dirty="0" err="1">
                    <a:solidFill>
                      <a:prstClr val="black"/>
                    </a:solidFill>
                    <a:latin typeface="Calibri" panose="020F0502020204030204"/>
                  </a:rPr>
                  <a:t>merupakan</a:t>
                </a:r>
                <a:r>
                  <a:rPr lang="en-US" sz="2400" dirty="0">
                    <a:solidFill>
                      <a:prstClr val="black"/>
                    </a:solidFill>
                    <a:latin typeface="Calibri" panose="020F0502020204030204"/>
                  </a:rPr>
                  <a:t> </a:t>
                </a:r>
                <a:r>
                  <a:rPr lang="en-US" sz="2400" dirty="0" err="1">
                    <a:solidFill>
                      <a:prstClr val="black"/>
                    </a:solidFill>
                    <a:latin typeface="Calibri" panose="020F0502020204030204"/>
                  </a:rPr>
                  <a:t>persamaan</a:t>
                </a:r>
                <a:r>
                  <a:rPr lang="en-US" sz="2400" dirty="0">
                    <a:solidFill>
                      <a:prstClr val="black"/>
                    </a:solidFill>
                    <a:latin typeface="Calibri" panose="020F0502020204030204"/>
                  </a:rPr>
                  <a:t> yang </a:t>
                </a:r>
                <a:r>
                  <a:rPr lang="en-US" sz="2400" dirty="0" err="1">
                    <a:solidFill>
                      <a:prstClr val="black"/>
                    </a:solidFill>
                    <a:latin typeface="Calibri" panose="020F0502020204030204"/>
                  </a:rPr>
                  <a:t>ekuivalen</a:t>
                </a:r>
                <a:r>
                  <a:rPr lang="en-US" sz="2400" dirty="0">
                    <a:solidFill>
                      <a:prstClr val="black"/>
                    </a:solidFill>
                    <a:latin typeface="Calibri" panose="020F0502020204030204"/>
                  </a:rPr>
                  <a:t>.</a:t>
                </a:r>
                <a:endPara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mc:Choice>
        <mc:Fallback xmlns="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4E9C4EA7-2BA1-4A7D-812E-401A0F286B8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1187" y="3796415"/>
                <a:ext cx="10445413" cy="2251065"/>
              </a:xfrm>
              <a:prstGeom prst="rect">
                <a:avLst/>
              </a:prstGeom>
              <a:blipFill>
                <a:blip r:embed="rId5"/>
                <a:stretch>
                  <a:fillRect l="-875" r="-875" b="-542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8411570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extBox 26">
            <a:extLst>
              <a:ext uri="{FF2B5EF4-FFF2-40B4-BE49-F238E27FC236}">
                <a16:creationId xmlns:a16="http://schemas.microsoft.com/office/drawing/2014/main" id="{0B495410-4380-4613-B237-A36E4D8880B8}"/>
              </a:ext>
            </a:extLst>
          </p:cNvPr>
          <p:cNvSpPr txBox="1"/>
          <p:nvPr/>
        </p:nvSpPr>
        <p:spPr>
          <a:xfrm>
            <a:off x="1120456" y="2161665"/>
            <a:ext cx="9559184" cy="22510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  <a:defRPr/>
            </a:pPr>
            <a:r>
              <a:rPr kumimoji="0" lang="en-US" sz="2400" b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Penyelesaian</a:t>
            </a:r>
            <a:r>
              <a:rPr kumimoji="0" lang="en-US" sz="2400" b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400" b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persamaan</a:t>
            </a:r>
            <a:r>
              <a:rPr kumimoji="0" lang="en-US" sz="2400" b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400" b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dengan</a:t>
            </a:r>
            <a:r>
              <a:rPr kumimoji="0" lang="en-US" sz="2400" b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400" b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cara</a:t>
            </a:r>
            <a:r>
              <a:rPr kumimoji="0" lang="en-US" sz="2400" b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400" b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substitusi</a:t>
            </a:r>
            <a:r>
              <a:rPr kumimoji="0" lang="en-US" sz="2400" b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400" b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adalah</a:t>
            </a:r>
            <a:r>
              <a:rPr kumimoji="0" lang="en-US" sz="2400" b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400" b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dengan</a:t>
            </a:r>
            <a:r>
              <a:rPr kumimoji="0" lang="en-US" sz="2400" b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400" b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menyelesaikan</a:t>
            </a:r>
            <a:r>
              <a:rPr kumimoji="0" lang="en-US" sz="2400" b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400" b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persamaan</a:t>
            </a:r>
            <a:r>
              <a:rPr kumimoji="0" lang="en-US" sz="2400" b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400" b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dengan</a:t>
            </a:r>
            <a:r>
              <a:rPr kumimoji="0" lang="en-US" sz="2400" b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400" b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mengganti</a:t>
            </a:r>
            <a:r>
              <a:rPr kumimoji="0" lang="en-US" sz="2400" b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400" b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variabel</a:t>
            </a:r>
            <a:r>
              <a:rPr kumimoji="0" lang="en-US" sz="2400" b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400" b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persamaan</a:t>
            </a:r>
            <a:r>
              <a:rPr kumimoji="0" lang="en-US" sz="2400" b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400" b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tersebut</a:t>
            </a:r>
            <a:r>
              <a:rPr kumimoji="0" lang="en-US" sz="2400" b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400" b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dengan</a:t>
            </a:r>
            <a:r>
              <a:rPr kumimoji="0" lang="en-US" sz="2400" b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400" b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bilangan-bilangan</a:t>
            </a:r>
            <a:r>
              <a:rPr kumimoji="0" lang="en-US" sz="2400" b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yang </a:t>
            </a:r>
            <a:r>
              <a:rPr kumimoji="0" lang="en-US" sz="2400" b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telah</a:t>
            </a:r>
            <a:r>
              <a:rPr kumimoji="0" lang="en-US" sz="2400" b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400" b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ditentukan</a:t>
            </a:r>
            <a:r>
              <a:rPr kumimoji="0" lang="en-US" sz="2400" b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400" b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sehingga</a:t>
            </a:r>
            <a:r>
              <a:rPr kumimoji="0" lang="en-US" sz="2400" b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400" b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menjadi</a:t>
            </a:r>
            <a:r>
              <a:rPr kumimoji="0" lang="en-US" sz="2400" b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400" b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kalimat</a:t>
            </a:r>
            <a:r>
              <a:rPr kumimoji="0" lang="en-US" sz="2400" b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400" b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benar</a:t>
            </a:r>
            <a:r>
              <a:rPr kumimoji="0" lang="en-US" sz="2400" b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.</a:t>
            </a:r>
          </a:p>
        </p:txBody>
      </p:sp>
      <p:grpSp>
        <p:nvGrpSpPr>
          <p:cNvPr id="124" name="Group 123">
            <a:extLst>
              <a:ext uri="{FF2B5EF4-FFF2-40B4-BE49-F238E27FC236}">
                <a16:creationId xmlns:a16="http://schemas.microsoft.com/office/drawing/2014/main" id="{049294D9-0D79-433E-809D-7F8A5E7653D7}"/>
              </a:ext>
            </a:extLst>
          </p:cNvPr>
          <p:cNvGrpSpPr/>
          <p:nvPr/>
        </p:nvGrpSpPr>
        <p:grpSpPr>
          <a:xfrm>
            <a:off x="437158" y="272306"/>
            <a:ext cx="11317684" cy="1264579"/>
            <a:chOff x="452487" y="0"/>
            <a:chExt cx="11317684" cy="1264579"/>
          </a:xfrm>
        </p:grpSpPr>
        <p:sp>
          <p:nvSpPr>
            <p:cNvPr id="125" name="Diagonal Stripe 124">
              <a:extLst>
                <a:ext uri="{FF2B5EF4-FFF2-40B4-BE49-F238E27FC236}">
                  <a16:creationId xmlns:a16="http://schemas.microsoft.com/office/drawing/2014/main" id="{1C4960EC-03E3-4C9A-BEB5-AA0E9CD4A843}"/>
                </a:ext>
              </a:extLst>
            </p:cNvPr>
            <p:cNvSpPr/>
            <p:nvPr/>
          </p:nvSpPr>
          <p:spPr>
            <a:xfrm>
              <a:off x="452487" y="171789"/>
              <a:ext cx="1055802" cy="1092790"/>
            </a:xfrm>
            <a:prstGeom prst="diagStripe">
              <a:avLst/>
            </a:prstGeom>
            <a:solidFill>
              <a:schemeClr val="accent6">
                <a:alpha val="50000"/>
              </a:schemeClr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  <p:grpSp>
          <p:nvGrpSpPr>
            <p:cNvPr id="126" name="Group 125">
              <a:extLst>
                <a:ext uri="{FF2B5EF4-FFF2-40B4-BE49-F238E27FC236}">
                  <a16:creationId xmlns:a16="http://schemas.microsoft.com/office/drawing/2014/main" id="{796A5E91-9B63-4258-8086-E0EAA8585955}"/>
                </a:ext>
              </a:extLst>
            </p:cNvPr>
            <p:cNvGrpSpPr/>
            <p:nvPr/>
          </p:nvGrpSpPr>
          <p:grpSpPr>
            <a:xfrm>
              <a:off x="452487" y="0"/>
              <a:ext cx="11317684" cy="697584"/>
              <a:chOff x="101324" y="334940"/>
              <a:chExt cx="11317684" cy="697584"/>
            </a:xfrm>
          </p:grpSpPr>
          <p:sp>
            <p:nvSpPr>
              <p:cNvPr id="127" name="TextBox 126">
                <a:extLst>
                  <a:ext uri="{FF2B5EF4-FFF2-40B4-BE49-F238E27FC236}">
                    <a16:creationId xmlns:a16="http://schemas.microsoft.com/office/drawing/2014/main" id="{8C4E6EB7-4607-4B36-8672-4B5082F751C0}"/>
                  </a:ext>
                </a:extLst>
              </p:cNvPr>
              <p:cNvSpPr txBox="1"/>
              <p:nvPr/>
            </p:nvSpPr>
            <p:spPr>
              <a:xfrm>
                <a:off x="784622" y="438261"/>
                <a:ext cx="10634386" cy="523220"/>
              </a:xfrm>
              <a:prstGeom prst="rect">
                <a:avLst/>
              </a:prstGeom>
              <a:solidFill>
                <a:schemeClr val="accent4">
                  <a:lumMod val="75000"/>
                </a:schemeClr>
              </a:solidFill>
              <a:scene3d>
                <a:camera prst="orthographicFront"/>
                <a:lightRig rig="threePt" dir="t"/>
              </a:scene3d>
              <a:sp3d>
                <a:bevelT w="114300" prst="artDeco"/>
              </a:sp3d>
            </p:spPr>
            <p:txBody>
              <a:bodyPr wrap="none" rtlCol="0">
                <a:spAutoFit/>
              </a:bodyPr>
              <a:lstStyle/>
              <a:p>
                <a:pPr algn="r"/>
                <a:r>
                  <a:rPr lang="en-US" sz="2800" dirty="0" err="1">
                    <a:solidFill>
                      <a:schemeClr val="bg1"/>
                    </a:solidFill>
                    <a:latin typeface="Arial Black" panose="020B0A04020102020204" pitchFamily="34" charset="0"/>
                  </a:rPr>
                  <a:t>Penyelesaian</a:t>
                </a:r>
                <a:r>
                  <a:rPr lang="en-US" sz="2800" dirty="0">
                    <a:solidFill>
                      <a:schemeClr val="bg1"/>
                    </a:solidFill>
                    <a:latin typeface="Arial Black" panose="020B0A04020102020204" pitchFamily="34" charset="0"/>
                  </a:rPr>
                  <a:t> </a:t>
                </a:r>
                <a:r>
                  <a:rPr lang="en-US" sz="2800" dirty="0" err="1">
                    <a:solidFill>
                      <a:schemeClr val="bg1"/>
                    </a:solidFill>
                    <a:latin typeface="Arial Black" panose="020B0A04020102020204" pitchFamily="34" charset="0"/>
                  </a:rPr>
                  <a:t>Persamaan</a:t>
                </a:r>
                <a:r>
                  <a:rPr lang="en-US" sz="2800" dirty="0">
                    <a:solidFill>
                      <a:schemeClr val="bg1"/>
                    </a:solidFill>
                    <a:latin typeface="Arial Black" panose="020B0A04020102020204" pitchFamily="34" charset="0"/>
                  </a:rPr>
                  <a:t> Linear Satu </a:t>
                </a:r>
                <a:r>
                  <a:rPr lang="en-US" sz="2800" dirty="0" err="1">
                    <a:solidFill>
                      <a:schemeClr val="bg1"/>
                    </a:solidFill>
                    <a:latin typeface="Arial Black" panose="020B0A04020102020204" pitchFamily="34" charset="0"/>
                  </a:rPr>
                  <a:t>Variabel</a:t>
                </a:r>
                <a:r>
                  <a:rPr lang="en-US" sz="2800" dirty="0">
                    <a:solidFill>
                      <a:schemeClr val="bg1"/>
                    </a:solidFill>
                    <a:latin typeface="Arial Black" panose="020B0A04020102020204" pitchFamily="34" charset="0"/>
                  </a:rPr>
                  <a:t> (PLSV)</a:t>
                </a:r>
              </a:p>
            </p:txBody>
          </p:sp>
          <p:sp>
            <p:nvSpPr>
              <p:cNvPr id="128" name="Flowchart: Delay 127">
                <a:extLst>
                  <a:ext uri="{FF2B5EF4-FFF2-40B4-BE49-F238E27FC236}">
                    <a16:creationId xmlns:a16="http://schemas.microsoft.com/office/drawing/2014/main" id="{8B161D82-2F04-42B4-9476-39A60E15B1BB}"/>
                  </a:ext>
                </a:extLst>
              </p:cNvPr>
              <p:cNvSpPr/>
              <p:nvPr/>
            </p:nvSpPr>
            <p:spPr>
              <a:xfrm>
                <a:off x="101324" y="334940"/>
                <a:ext cx="886119" cy="697584"/>
              </a:xfrm>
              <a:prstGeom prst="flowChartDelay">
                <a:avLst/>
              </a:prstGeom>
              <a:scene3d>
                <a:camera prst="orthographicFront"/>
                <a:lightRig rig="threePt" dir="t"/>
              </a:scene3d>
              <a:sp3d>
                <a:bevelT prst="convex"/>
              </a:sp3d>
            </p:spPr>
            <p:style>
              <a:lnRef idx="2">
                <a:schemeClr val="accent2">
                  <a:shade val="50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5400" dirty="0">
                    <a:latin typeface="Arial Black" panose="020B0A04020102020204" pitchFamily="34" charset="0"/>
                    <a:cs typeface="Arial" panose="020B0604020202020204" pitchFamily="34" charset="0"/>
                  </a:rPr>
                  <a:t>C</a:t>
                </a:r>
              </a:p>
            </p:txBody>
          </p:sp>
        </p:grp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69F2D6BC-962E-408B-8C00-E0D8686F4310}"/>
              </a:ext>
            </a:extLst>
          </p:cNvPr>
          <p:cNvGrpSpPr/>
          <p:nvPr/>
        </p:nvGrpSpPr>
        <p:grpSpPr>
          <a:xfrm>
            <a:off x="1135962" y="1089395"/>
            <a:ext cx="7444158" cy="952765"/>
            <a:chOff x="469814" y="259078"/>
            <a:chExt cx="17655481" cy="871030"/>
          </a:xfrm>
        </p:grpSpPr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434962FD-F773-45B4-8F92-B54704324FD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alphaModFix amt="5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colorTemperature colorTemp="9504"/>
                      </a14:imgEffect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9814" y="259078"/>
              <a:ext cx="17655481" cy="871030"/>
            </a:xfrm>
            <a:prstGeom prst="rect">
              <a:avLst/>
            </a:prstGeom>
          </p:spPr>
        </p:pic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7DC515D7-5795-4F9B-8E71-35D6C5056869}"/>
                </a:ext>
              </a:extLst>
            </p:cNvPr>
            <p:cNvSpPr txBox="1"/>
            <p:nvPr/>
          </p:nvSpPr>
          <p:spPr>
            <a:xfrm>
              <a:off x="1342554" y="504316"/>
              <a:ext cx="15910000" cy="42206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400" b="1" dirty="0">
                  <a:solidFill>
                    <a:prstClr val="black"/>
                  </a:solidFill>
                  <a:latin typeface="Calibri" panose="020F0502020204030204"/>
                </a:rPr>
                <a:t>1</a:t>
              </a:r>
              <a:r>
                <a: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. </a:t>
              </a:r>
              <a:r>
                <a:rPr kumimoji="0" lang="en-US" sz="24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Penyelesaian</a:t>
              </a:r>
              <a:r>
                <a: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 </a:t>
              </a:r>
              <a:r>
                <a:rPr kumimoji="0" lang="en-US" sz="24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Persamaan</a:t>
              </a:r>
              <a:r>
                <a: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 </a:t>
              </a:r>
              <a:r>
                <a:rPr kumimoji="0" lang="en-US" sz="24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dengan</a:t>
              </a:r>
              <a:r>
                <a: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 Cara </a:t>
              </a:r>
              <a:r>
                <a:rPr kumimoji="0" lang="en-US" sz="24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Substitusi</a:t>
              </a:r>
              <a:endPara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2551537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888BA6E1-CB69-4E71-B7E6-3898159E8B26}"/>
              </a:ext>
            </a:extLst>
          </p:cNvPr>
          <p:cNvGrpSpPr/>
          <p:nvPr/>
        </p:nvGrpSpPr>
        <p:grpSpPr>
          <a:xfrm>
            <a:off x="609600" y="462718"/>
            <a:ext cx="1411934" cy="778367"/>
            <a:chOff x="740334" y="3043297"/>
            <a:chExt cx="1417043" cy="999041"/>
          </a:xfrm>
        </p:grpSpPr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7E499D39-E440-4EE2-B365-8C92157A1B6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alphaModFix amt="5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colorTemperature colorTemp="9504"/>
                      </a14:imgEffect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0334" y="3043297"/>
              <a:ext cx="1417043" cy="999041"/>
            </a:xfrm>
            <a:prstGeom prst="rect">
              <a:avLst/>
            </a:prstGeom>
          </p:spPr>
        </p:pic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71D65B1F-48EE-4A4E-8873-6533C54D849F}"/>
                </a:ext>
              </a:extLst>
            </p:cNvPr>
            <p:cNvSpPr txBox="1"/>
            <p:nvPr/>
          </p:nvSpPr>
          <p:spPr>
            <a:xfrm>
              <a:off x="853077" y="3270438"/>
              <a:ext cx="1191556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Contoh:</a:t>
              </a: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Rectangle 10">
                <a:extLst>
                  <a:ext uri="{FF2B5EF4-FFF2-40B4-BE49-F238E27FC236}">
                    <a16:creationId xmlns:a16="http://schemas.microsoft.com/office/drawing/2014/main" id="{78E4E3A4-CDB1-43FA-910E-CA35CC79A69B}"/>
                  </a:ext>
                </a:extLst>
              </p:cNvPr>
              <p:cNvSpPr/>
              <p:nvPr/>
            </p:nvSpPr>
            <p:spPr>
              <a:xfrm>
                <a:off x="491553" y="1418054"/>
                <a:ext cx="11208894" cy="335809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sz="2400" dirty="0"/>
                  <a:t>Apakah </a:t>
                </a:r>
                <a14:m>
                  <m:oMath xmlns:m="http://schemas.openxmlformats.org/officeDocument/2006/math">
                    <m:r>
                      <a:rPr lang="en-US" sz="2400" b="0" i="1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𝑝</m:t>
                    </m:r>
                    <m:r>
                      <a:rPr lang="en-US" sz="2400" b="0" i="1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=−2</m:t>
                    </m:r>
                  </m:oMath>
                </a14:m>
                <a:r>
                  <a:rPr lang="en-US" sz="2400" i="1" dirty="0"/>
                  <a:t> </a:t>
                </a:r>
                <a:r>
                  <a:rPr lang="en-US" sz="2400" dirty="0" err="1"/>
                  <a:t>merupakan</a:t>
                </a:r>
                <a:r>
                  <a:rPr lang="en-US" sz="2400" dirty="0"/>
                  <a:t> </a:t>
                </a:r>
                <a:r>
                  <a:rPr lang="en-US" sz="2400" dirty="0" err="1"/>
                  <a:t>penyelesaian</a:t>
                </a:r>
                <a:r>
                  <a:rPr lang="en-US" sz="2400" dirty="0"/>
                  <a:t> </a:t>
                </a:r>
                <a:r>
                  <a:rPr lang="en-US" sz="2400" dirty="0" err="1"/>
                  <a:t>dari</a:t>
                </a:r>
                <a:r>
                  <a:rPr lang="en-US" sz="2400" dirty="0"/>
                  <a:t> </a:t>
                </a:r>
                <a:r>
                  <a:rPr lang="en-US" sz="2400" dirty="0" err="1"/>
                  <a:t>persamaan</a:t>
                </a:r>
                <a:r>
                  <a:rPr lang="en-US" sz="2400" dirty="0"/>
                  <a:t> </a:t>
                </a:r>
                <a14:m>
                  <m:oMath xmlns:m="http://schemas.openxmlformats.org/officeDocument/2006/math">
                    <m:r>
                      <a:rPr lang="en-US" sz="2400" b="0" i="0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2</m:t>
                    </m:r>
                    <m:r>
                      <a:rPr lang="en-US" sz="240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𝑝</m:t>
                    </m:r>
                    <m:r>
                      <a:rPr lang="en-US" sz="2400" b="0" i="1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−4=−8</m:t>
                    </m:r>
                  </m:oMath>
                </a14:m>
                <a:r>
                  <a:rPr lang="en-US" sz="2400" dirty="0"/>
                  <a:t>?</a:t>
                </a:r>
                <a:endParaRPr lang="en-US" sz="2400" i="1" dirty="0"/>
              </a:p>
              <a:p>
                <a:pPr algn="just">
                  <a:lnSpc>
                    <a:spcPct val="150000"/>
                  </a:lnSpc>
                </a:pPr>
                <a:r>
                  <a:rPr lang="en-US" sz="2400" b="1" dirty="0" err="1"/>
                  <a:t>Jawab</a:t>
                </a:r>
                <a:r>
                  <a:rPr lang="en-US" sz="2400" b="1" dirty="0"/>
                  <a:t>:</a:t>
                </a:r>
              </a:p>
              <a:p>
                <a:pPr algn="just">
                  <a:lnSpc>
                    <a:spcPct val="150000"/>
                  </a:lnSpc>
                </a:pPr>
                <a:r>
                  <a:rPr lang="en-US" sz="2400" dirty="0"/>
                  <a:t>Pada </a:t>
                </a:r>
                <a:r>
                  <a:rPr lang="en-US" sz="2400" dirty="0" err="1"/>
                  <a:t>persmaan</a:t>
                </a:r>
                <a:r>
                  <a:rPr lang="en-US" sz="2400" dirty="0"/>
                  <a:t> </a:t>
                </a:r>
                <a14:m>
                  <m:oMath xmlns:m="http://schemas.openxmlformats.org/officeDocument/2006/math">
                    <m:r>
                      <a:rPr lang="en-US" sz="240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2</m:t>
                    </m:r>
                    <m:r>
                      <a:rPr lang="en-US" sz="240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𝑝</m:t>
                    </m:r>
                    <m:r>
                      <a:rPr lang="en-US" sz="240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−4=−8</m:t>
                    </m:r>
                  </m:oMath>
                </a14:m>
                <a:r>
                  <a:rPr lang="en-US" sz="2400" dirty="0"/>
                  <a:t>, </a:t>
                </a:r>
                <a:r>
                  <a:rPr lang="en-US" sz="2400" dirty="0" err="1"/>
                  <a:t>jika</a:t>
                </a:r>
                <a:r>
                  <a:rPr lang="en-US" sz="2400" dirty="0"/>
                  <a:t> </a:t>
                </a:r>
                <a:r>
                  <a:rPr lang="en-US" sz="2400" dirty="0" err="1"/>
                  <a:t>kita</a:t>
                </a:r>
                <a:r>
                  <a:rPr lang="en-US" sz="2400" dirty="0"/>
                  <a:t> </a:t>
                </a:r>
                <a:r>
                  <a:rPr lang="en-US" sz="2400" dirty="0" err="1"/>
                  <a:t>gantikan</a:t>
                </a:r>
                <a:r>
                  <a:rPr lang="en-US" sz="2400" dirty="0"/>
                  <a:t> </a:t>
                </a:r>
                <a:r>
                  <a:rPr lang="en-US" sz="2400" dirty="0" err="1"/>
                  <a:t>nilai</a:t>
                </a:r>
                <a:r>
                  <a:rPr lang="en-US" sz="2400" dirty="0"/>
                  <a:t> </a:t>
                </a:r>
                <a:r>
                  <a:rPr lang="en-US" sz="2400" i="1" dirty="0"/>
                  <a:t>p</a:t>
                </a:r>
                <a:r>
                  <a:rPr lang="en-US" sz="2400" dirty="0"/>
                  <a:t> </a:t>
                </a:r>
                <a:r>
                  <a:rPr lang="en-US" sz="2400" dirty="0" err="1"/>
                  <a:t>dengan</a:t>
                </a:r>
                <a:r>
                  <a:rPr lang="en-US" sz="2400" dirty="0"/>
                  <a:t> </a:t>
                </a:r>
                <a14:m>
                  <m:oMath xmlns:m="http://schemas.openxmlformats.org/officeDocument/2006/math">
                    <m:r>
                      <a:rPr lang="en-US" sz="240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−2</m:t>
                    </m:r>
                  </m:oMath>
                </a14:m>
                <a:r>
                  <a:rPr lang="en-US" sz="2400" dirty="0"/>
                  <a:t>, </a:t>
                </a:r>
                <a:r>
                  <a:rPr lang="en-US" sz="2400" dirty="0" err="1"/>
                  <a:t>maka</a:t>
                </a:r>
                <a:r>
                  <a:rPr lang="en-US" sz="2400" dirty="0"/>
                  <a:t> </a:t>
                </a:r>
                <a:r>
                  <a:rPr lang="en-US" sz="2400" dirty="0" err="1"/>
                  <a:t>diperoleh</a:t>
                </a:r>
                <a:r>
                  <a:rPr lang="en-US" sz="2400" dirty="0"/>
                  <a:t>:</a:t>
                </a:r>
              </a:p>
              <a:p>
                <a:pPr algn="just">
                  <a:lnSpc>
                    <a:spcPct val="150000"/>
                  </a:lnSpc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40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2</m:t>
                      </m:r>
                      <m:r>
                        <a:rPr lang="en-US" sz="24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𝑝</m:t>
                      </m:r>
                      <m:r>
                        <a:rPr lang="en-US" sz="24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−4=</m:t>
                      </m:r>
                      <m:r>
                        <a:rPr lang="en-US" sz="240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2</m:t>
                      </m:r>
                      <m:d>
                        <m:dPr>
                          <m:ctrlPr>
                            <a:rPr lang="en-US" sz="2400" b="0" i="1" smtClea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400" b="0" i="1" smtClea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−2</m:t>
                          </m:r>
                        </m:e>
                      </m:d>
                      <m:r>
                        <a:rPr lang="en-US" sz="24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−4</m:t>
                      </m:r>
                    </m:oMath>
                  </m:oMathPara>
                </a14:m>
                <a:endParaRPr lang="en-US" sz="2400" dirty="0">
                  <a:solidFill>
                    <a:prstClr val="black"/>
                  </a:solidFill>
                </a:endParaRPr>
              </a:p>
              <a:p>
                <a:pPr algn="just">
                  <a:lnSpc>
                    <a:spcPct val="150000"/>
                  </a:lnSpc>
                </a:pPr>
                <a:r>
                  <a:rPr lang="en-US" sz="2400" dirty="0">
                    <a:solidFill>
                      <a:prstClr val="black"/>
                    </a:solidFill>
                  </a:rPr>
                  <a:t>	 </a:t>
                </a:r>
                <a14:m>
                  <m:oMath xmlns:m="http://schemas.openxmlformats.org/officeDocument/2006/math">
                    <m:r>
                      <a:rPr lang="en-US" sz="240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2400" b="0" i="0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−8</m:t>
                    </m:r>
                  </m:oMath>
                </a14:m>
                <a:endParaRPr lang="en-US" sz="2400" dirty="0">
                  <a:solidFill>
                    <a:prstClr val="black"/>
                  </a:solidFill>
                </a:endParaRPr>
              </a:p>
              <a:p>
                <a:pPr algn="just">
                  <a:lnSpc>
                    <a:spcPct val="150000"/>
                  </a:lnSpc>
                </a:pPr>
                <a:r>
                  <a:rPr lang="en-US" sz="2400" dirty="0" err="1">
                    <a:solidFill>
                      <a:prstClr val="black"/>
                    </a:solidFill>
                  </a:rPr>
                  <a:t>Jadi</a:t>
                </a:r>
                <a:r>
                  <a:rPr lang="en-US" sz="2400" dirty="0">
                    <a:solidFill>
                      <a:prstClr val="black"/>
                    </a:solidFill>
                  </a:rPr>
                  <a:t>, </a:t>
                </a:r>
                <a14:m>
                  <m:oMath xmlns:m="http://schemas.openxmlformats.org/officeDocument/2006/math">
                    <m:r>
                      <a:rPr lang="en-US" sz="240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𝑝</m:t>
                    </m:r>
                    <m:r>
                      <a:rPr lang="en-US" sz="240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=−2</m:t>
                    </m:r>
                  </m:oMath>
                </a14:m>
                <a:r>
                  <a:rPr lang="en-US" sz="2400" dirty="0"/>
                  <a:t> </a:t>
                </a:r>
                <a:r>
                  <a:rPr lang="en-US" sz="2400" dirty="0" err="1"/>
                  <a:t>merupakan</a:t>
                </a:r>
                <a:r>
                  <a:rPr lang="en-US" sz="2400" dirty="0"/>
                  <a:t> </a:t>
                </a:r>
                <a:r>
                  <a:rPr lang="en-US" sz="2400" dirty="0" err="1"/>
                  <a:t>penyelesaian</a:t>
                </a:r>
                <a:r>
                  <a:rPr lang="en-US" sz="2400" dirty="0"/>
                  <a:t> </a:t>
                </a:r>
                <a:r>
                  <a:rPr lang="en-US" sz="2400" dirty="0" err="1"/>
                  <a:t>dari</a:t>
                </a:r>
                <a:r>
                  <a:rPr lang="en-US" sz="2400" dirty="0"/>
                  <a:t> </a:t>
                </a:r>
                <a:r>
                  <a:rPr lang="en-US" sz="2400" dirty="0" err="1"/>
                  <a:t>persamaan</a:t>
                </a:r>
                <a:r>
                  <a:rPr lang="en-US" sz="2400" dirty="0"/>
                  <a:t> </a:t>
                </a:r>
                <a14:m>
                  <m:oMath xmlns:m="http://schemas.openxmlformats.org/officeDocument/2006/math">
                    <m:r>
                      <a:rPr lang="en-US" sz="240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2</m:t>
                    </m:r>
                    <m:r>
                      <a:rPr lang="en-US" sz="240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𝑝</m:t>
                    </m:r>
                    <m:r>
                      <a:rPr lang="en-US" sz="240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−4=−8</m:t>
                    </m:r>
                  </m:oMath>
                </a14:m>
                <a:r>
                  <a:rPr lang="en-US" sz="2400" dirty="0"/>
                  <a:t>.</a:t>
                </a:r>
              </a:p>
            </p:txBody>
          </p:sp>
        </mc:Choice>
        <mc:Fallback xmlns="">
          <p:sp>
            <p:nvSpPr>
              <p:cNvPr id="11" name="Rectangle 10">
                <a:extLst>
                  <a:ext uri="{FF2B5EF4-FFF2-40B4-BE49-F238E27FC236}">
                    <a16:creationId xmlns:a16="http://schemas.microsoft.com/office/drawing/2014/main" id="{78E4E3A4-CDB1-43FA-910E-CA35CC79A69B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1553" y="1418054"/>
                <a:ext cx="11208894" cy="3358099"/>
              </a:xfrm>
              <a:prstGeom prst="rect">
                <a:avLst/>
              </a:prstGeom>
              <a:blipFill>
                <a:blip r:embed="rId4"/>
                <a:stretch>
                  <a:fillRect l="-871" b="-345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13924179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5231</TotalTime>
  <Words>1147</Words>
  <Application>Microsoft Office PowerPoint</Application>
  <PresentationFormat>Widescreen</PresentationFormat>
  <Paragraphs>219</Paragraphs>
  <Slides>30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40" baseType="lpstr">
      <vt:lpstr>ＭＳ Ｐゴシック</vt:lpstr>
      <vt:lpstr>游ゴシック Light</vt:lpstr>
      <vt:lpstr>Arial</vt:lpstr>
      <vt:lpstr>Arial Black</vt:lpstr>
      <vt:lpstr>Arial Rounded MT Bold</vt:lpstr>
      <vt:lpstr>Calibri</vt:lpstr>
      <vt:lpstr>Calibri (Body)</vt:lpstr>
      <vt:lpstr>Calibri Light</vt:lpstr>
      <vt:lpstr>Cambria Math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Rofi Febri</dc:creator>
  <cp:lastModifiedBy>ERLBPL056</cp:lastModifiedBy>
  <cp:revision>200</cp:revision>
  <dcterms:created xsi:type="dcterms:W3CDTF">2023-04-03T14:29:26Z</dcterms:created>
  <dcterms:modified xsi:type="dcterms:W3CDTF">2023-06-09T08:18:30Z</dcterms:modified>
</cp:coreProperties>
</file>