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19" r:id="rId2"/>
    <p:sldId id="320" r:id="rId3"/>
    <p:sldId id="266" r:id="rId4"/>
    <p:sldId id="268" r:id="rId5"/>
    <p:sldId id="258" r:id="rId6"/>
    <p:sldId id="278" r:id="rId7"/>
    <p:sldId id="309" r:id="rId8"/>
    <p:sldId id="310" r:id="rId9"/>
    <p:sldId id="313" r:id="rId10"/>
    <p:sldId id="314" r:id="rId11"/>
    <p:sldId id="318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19" autoAdjust="0"/>
    <p:restoredTop sz="94660"/>
  </p:normalViewPr>
  <p:slideViewPr>
    <p:cSldViewPr snapToGrid="0">
      <p:cViewPr varScale="1">
        <p:scale>
          <a:sx n="72" d="100"/>
          <a:sy n="72" d="100"/>
        </p:scale>
        <p:origin x="8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167A-B188-43B3-BE3A-1B446F8B8339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122-54EE-4B8D-A16D-607D656E5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hoto retro table wood background pattern">
            <a:extLst>
              <a:ext uri="{FF2B5EF4-FFF2-40B4-BE49-F238E27FC236}">
                <a16:creationId xmlns:a16="http://schemas.microsoft.com/office/drawing/2014/main" id="{5EDBD09C-5D78-446C-B9CE-23C813F56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AE47398-2B53-496F-AFCE-BB8180EE58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" y="5948217"/>
            <a:ext cx="2934855" cy="6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 descr="Grid lines">
            <a:extLst>
              <a:ext uri="{FF2B5EF4-FFF2-40B4-BE49-F238E27FC236}">
                <a16:creationId xmlns:a16="http://schemas.microsoft.com/office/drawing/2014/main" id="{AA843B7A-CD12-49AD-9416-006E525512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35" y="11877"/>
            <a:ext cx="12192000" cy="6848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8D5443A-EF14-49A7-8575-1489CF840CFF}"/>
              </a:ext>
            </a:extLst>
          </p:cNvPr>
          <p:cNvGrpSpPr/>
          <p:nvPr userDrawn="1"/>
        </p:nvGrpSpPr>
        <p:grpSpPr>
          <a:xfrm>
            <a:off x="9825008" y="317793"/>
            <a:ext cx="2051243" cy="2015076"/>
            <a:chOff x="9825008" y="317793"/>
            <a:chExt cx="2051243" cy="20150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3BC46D8-52E8-4343-8BE1-6A4CDB652743}"/>
                </a:ext>
              </a:extLst>
            </p:cNvPr>
            <p:cNvGrpSpPr/>
            <p:nvPr userDrawn="1"/>
          </p:nvGrpSpPr>
          <p:grpSpPr>
            <a:xfrm>
              <a:off x="9825008" y="353961"/>
              <a:ext cx="2051243" cy="425938"/>
              <a:chOff x="9825008" y="353961"/>
              <a:chExt cx="2051243" cy="425938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6E80D27-A7A2-4A55-8F7E-D396F915B2F0}"/>
                  </a:ext>
                </a:extLst>
              </p:cNvPr>
              <p:cNvCxnSpPr/>
              <p:nvPr userDrawn="1"/>
            </p:nvCxnSpPr>
            <p:spPr>
              <a:xfrm>
                <a:off x="10284542" y="353961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7A21766-7DBF-4013-BED6-9A529175CE9E}"/>
                  </a:ext>
                </a:extLst>
              </p:cNvPr>
              <p:cNvCxnSpPr/>
              <p:nvPr userDrawn="1"/>
            </p:nvCxnSpPr>
            <p:spPr>
              <a:xfrm>
                <a:off x="10113826" y="501445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B11D3201-CCBF-459F-8490-A970D2E7CA0E}"/>
                  </a:ext>
                </a:extLst>
              </p:cNvPr>
              <p:cNvCxnSpPr/>
              <p:nvPr userDrawn="1"/>
            </p:nvCxnSpPr>
            <p:spPr>
              <a:xfrm>
                <a:off x="9972670" y="639097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75A9F9B6-6BD4-4E60-9AE0-63B9E31DBA92}"/>
                  </a:ext>
                </a:extLst>
              </p:cNvPr>
              <p:cNvCxnSpPr/>
              <p:nvPr userDrawn="1"/>
            </p:nvCxnSpPr>
            <p:spPr>
              <a:xfrm>
                <a:off x="9825008" y="77989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F991125-8702-422C-8FEE-FB02A16432DE}"/>
                </a:ext>
              </a:extLst>
            </p:cNvPr>
            <p:cNvGrpSpPr/>
            <p:nvPr userDrawn="1"/>
          </p:nvGrpSpPr>
          <p:grpSpPr>
            <a:xfrm rot="5400000" flipV="1">
              <a:off x="10603264" y="1094282"/>
              <a:ext cx="2015076" cy="462098"/>
              <a:chOff x="10019070" y="353980"/>
              <a:chExt cx="2015076" cy="462098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CB4965C1-67D6-47D2-A2DF-7A426FEDBF96}"/>
                  </a:ext>
                </a:extLst>
              </p:cNvPr>
              <p:cNvCxnSpPr/>
              <p:nvPr userDrawn="1"/>
            </p:nvCxnSpPr>
            <p:spPr>
              <a:xfrm>
                <a:off x="10442437" y="353980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98E5809-D8DC-482A-AC1F-0CF34D9B0D87}"/>
                  </a:ext>
                </a:extLst>
              </p:cNvPr>
              <p:cNvCxnSpPr/>
              <p:nvPr userDrawn="1"/>
            </p:nvCxnSpPr>
            <p:spPr>
              <a:xfrm>
                <a:off x="10298034" y="501466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EFE0082-3AC6-49E3-A05B-20E3E2E5A61A}"/>
                  </a:ext>
                </a:extLst>
              </p:cNvPr>
              <p:cNvCxnSpPr/>
              <p:nvPr userDrawn="1"/>
            </p:nvCxnSpPr>
            <p:spPr>
              <a:xfrm>
                <a:off x="10156873" y="63910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4A1BF91-1D86-4C95-B59F-FB7AB74AB089}"/>
                  </a:ext>
                </a:extLst>
              </p:cNvPr>
              <p:cNvCxnSpPr/>
              <p:nvPr userDrawn="1"/>
            </p:nvCxnSpPr>
            <p:spPr>
              <a:xfrm>
                <a:off x="10019070" y="816078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A84FD5A-01F4-4F33-9E60-3DAD1861D73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331" y="912328"/>
            <a:ext cx="2869029" cy="4135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6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E32B6-8FCE-4539-937D-EF8146538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24D17-C23F-4376-84AE-8F30E9855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6A7D7-0E4A-427F-A8BD-84C612A9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1ADD9-4F0E-4360-97A3-D638AB23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4781E-8B58-434F-B971-AADC3FB2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233815-A18A-401C-B5AD-F80575E49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0320BD-1B01-4A1D-803B-1CA776853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FDFF-446D-477F-AE36-CABC8F98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909AB-3294-4C48-AD67-4C1B64C07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61276-E24B-46D0-9436-91844B38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7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79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100000">
              <a:schemeClr val="accent4">
                <a:alpha val="62000"/>
                <a:lumMod val="50000"/>
                <a:lumOff val="50000"/>
              </a:schemeClr>
            </a:gs>
            <a:gs pos="4000">
              <a:schemeClr val="accent4">
                <a:lumMod val="45000"/>
                <a:lumOff val="55000"/>
              </a:schemeClr>
            </a:gs>
            <a:gs pos="67000">
              <a:schemeClr val="accent4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8A5E1-8866-4D43-9AC1-5193DDA9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95A37-FE0B-43B3-96AB-042A4CC58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01472-91A1-4949-B668-BC9D8CAC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CBF83-9469-479B-92C4-C9076975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54660-211F-4AEE-A832-7B6BDE44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39B7AB-976A-4C12-841A-07A7A4FB186D}"/>
              </a:ext>
            </a:extLst>
          </p:cNvPr>
          <p:cNvGrpSpPr/>
          <p:nvPr userDrawn="1"/>
        </p:nvGrpSpPr>
        <p:grpSpPr>
          <a:xfrm>
            <a:off x="11353800" y="284147"/>
            <a:ext cx="538429" cy="743759"/>
            <a:chOff x="10491147" y="419860"/>
            <a:chExt cx="208348" cy="279325"/>
          </a:xfrm>
          <a:solidFill>
            <a:schemeClr val="accent4">
              <a:alpha val="83000"/>
            </a:schemeClr>
          </a:solidFill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D7E581A-F22F-44B6-8520-3A5172A4EA83}"/>
                </a:ext>
              </a:extLst>
            </p:cNvPr>
            <p:cNvGrpSpPr/>
            <p:nvPr userDrawn="1"/>
          </p:nvGrpSpPr>
          <p:grpSpPr>
            <a:xfrm>
              <a:off x="10493062" y="419860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1528ACD-0F12-41B8-AA79-E869358CCB59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5B616F-DA8F-481E-83CA-415C0B9179E4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38228BB3-D3C9-42B0-9F4D-4B69B048DDB3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AB7888-AAED-47F4-B271-5C214A343608}"/>
                </a:ext>
              </a:extLst>
            </p:cNvPr>
            <p:cNvGrpSpPr/>
            <p:nvPr userDrawn="1"/>
          </p:nvGrpSpPr>
          <p:grpSpPr>
            <a:xfrm>
              <a:off x="10491147" y="655572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B3D6F14-C394-4F92-8AC8-6B03801CB258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F44EC21-747D-4B17-9F16-408146F979B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BE7A03A6-0C43-4DCE-9487-E6A599E9A7E8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A17210D-B1DE-4CA4-8D81-DA5FCFDCF799}"/>
                </a:ext>
              </a:extLst>
            </p:cNvPr>
            <p:cNvGrpSpPr/>
            <p:nvPr userDrawn="1"/>
          </p:nvGrpSpPr>
          <p:grpSpPr>
            <a:xfrm>
              <a:off x="10493062" y="539156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CCFAD02-8863-4782-B5F7-F5C2500D9ED5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EFDDD4F-C822-485D-9CC9-61B3A7A6D07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334BFFC7-46D9-4C5F-B6B6-0B4B43AC4D6A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E167DA8E-F1C7-4144-9FAF-9B87263D47EE}"/>
              </a:ext>
            </a:extLst>
          </p:cNvPr>
          <p:cNvSpPr/>
          <p:nvPr userDrawn="1"/>
        </p:nvSpPr>
        <p:spPr>
          <a:xfrm>
            <a:off x="1465949" y="6317268"/>
            <a:ext cx="9887851" cy="410901"/>
          </a:xfrm>
          <a:prstGeom prst="flowChartDocument">
            <a:avLst/>
          </a:prstGeom>
          <a:gradFill>
            <a:gsLst>
              <a:gs pos="0">
                <a:srgbClr val="00B050"/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rgbClr val="E7C049">
                  <a:alpha val="30000"/>
                </a:srgbClr>
              </a:gs>
              <a:gs pos="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                                </a:t>
            </a:r>
            <a:r>
              <a:rPr lang="en-US" sz="2000" i="1" dirty="0">
                <a:solidFill>
                  <a:schemeClr val="tx1"/>
                </a:solidFill>
              </a:rPr>
              <a:t>MATEMATIKA BUKU 2A                                                            SMP/MTs</a:t>
            </a:r>
          </a:p>
        </p:txBody>
      </p:sp>
      <p:pic>
        <p:nvPicPr>
          <p:cNvPr id="34" name="Graphic 33" descr="An organic corner shape">
            <a:extLst>
              <a:ext uri="{FF2B5EF4-FFF2-40B4-BE49-F238E27FC236}">
                <a16:creationId xmlns:a16="http://schemas.microsoft.com/office/drawing/2014/main" id="{68A3C959-52EE-4D1D-B136-EACB39B7C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11704" y="4471312"/>
            <a:ext cx="2386688" cy="2386688"/>
          </a:xfrm>
          <a:prstGeom prst="rect">
            <a:avLst/>
          </a:prstGeom>
          <a:effectLst>
            <a:glow>
              <a:schemeClr val="accent1">
                <a:alpha val="44000"/>
              </a:schemeClr>
            </a:glow>
            <a:outerShdw blurRad="1168400" dist="2451100" dir="21540000" sx="186000" sy="186000" algn="ctr" rotWithShape="0">
              <a:srgbClr val="000000">
                <a:alpha val="26000"/>
              </a:srgbClr>
            </a:outerShdw>
            <a:reflection blurRad="1270000" stA="18000" dist="952500" dir="5400000" sy="-100000" algn="bl" rotWithShape="0"/>
            <a:softEdge rad="50800"/>
          </a:effectLst>
        </p:spPr>
      </p:pic>
      <p:sp>
        <p:nvSpPr>
          <p:cNvPr id="35" name="Flowchart: Delay 34">
            <a:extLst>
              <a:ext uri="{FF2B5EF4-FFF2-40B4-BE49-F238E27FC236}">
                <a16:creationId xmlns:a16="http://schemas.microsoft.com/office/drawing/2014/main" id="{B0A9F5C4-2AB2-4D53-B8AB-FEEF3FFD41D0}"/>
              </a:ext>
            </a:extLst>
          </p:cNvPr>
          <p:cNvSpPr/>
          <p:nvPr userDrawn="1"/>
        </p:nvSpPr>
        <p:spPr>
          <a:xfrm flipH="1">
            <a:off x="616672" y="6311900"/>
            <a:ext cx="849276" cy="399985"/>
          </a:xfrm>
          <a:prstGeom prst="flowChartDela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EEB4405-205B-4447-89A5-B587B642B3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57"/>
          <a:stretch/>
        </p:blipFill>
        <p:spPr bwMode="auto">
          <a:xfrm>
            <a:off x="616671" y="6228794"/>
            <a:ext cx="1084949" cy="62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48239-52A7-497D-8DC6-17703B0ED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FEBAE-323B-4C35-AD06-BC91DE8A7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5D6993-44F4-4D9E-8DAF-76CE5C57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22470-8BCF-4BAD-A353-C3496136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327F88-2213-4DED-A08A-8ECBFA85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B309-CC15-411C-B463-223DAC3E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0606F-CF88-429A-B763-4D589DC77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1E462-3665-4443-91EE-4C17A6715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FEEA6F-EC9F-4C90-B001-6C40CDE6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5565B-E38F-4BD8-B6D8-5EF04F24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F9A5ED-BD05-4C77-AA48-C87B0690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AE76-9852-4D47-8C0F-CE2B5855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BD220-D7F9-4849-815F-0E3D358F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60F71-AFF3-4556-8437-74465E160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C70A6-341D-45AC-B883-6ADEAC6657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647F12-2DD1-44DE-A97E-26B28B80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499F-9AF5-4047-80DC-DFFC56A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CE0D9D-A0A3-4FD6-9CDA-F2A5BE387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96EBEE-1AD6-45BC-A382-343910EF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1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B01B1-5690-49B9-9199-23ED1B62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8D5D8-0BA0-44CC-9119-27A9B77E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7C5FD-D552-4DD2-A633-70528DA8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23169-7F51-4892-8790-6F0826E3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F8F786-E28B-42AB-B854-D894155E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212DE7-AD3A-4208-95DF-AE6A2ABD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7C21F-16AB-4944-A79C-6B6F7B32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8B999-ABA8-4232-AC7B-026C6B3ED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FA3DC-F3BC-425F-92CF-47173DD7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4ACCF1-CE78-4757-AF04-C6D7087E6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C7BC1-4421-4D7A-8046-35BA9B141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CAB833-7A3A-4186-9319-04E00BB3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EFC40-7474-4C97-9441-3E6DAC9E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FFAAE-BFEE-4CB2-84E6-0B6404267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76D010-F18E-4F22-9D01-8D353665E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C7AB1-36BA-475A-98EF-C86533D5B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52A44-0F1B-4DE0-80F2-0DC370C4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1DC536-5480-49AE-8F3E-4CA1FC94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E814A6-A26C-44B8-8AB6-B94B775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843F90-51CA-4503-83FE-290D7D7D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0F330A-78BC-40E5-AC65-CF838D499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5D1DA-FCBF-4243-8B4A-83BF52C6C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5889D-6B9A-4209-B617-CD009262A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8EB3C-6710-469C-8D87-580E7C8B0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3.wdp"/><Relationship Id="rId7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9">
            <a:extLst>
              <a:ext uri="{FF2B5EF4-FFF2-40B4-BE49-F238E27FC236}">
                <a16:creationId xmlns:a16="http://schemas.microsoft.com/office/drawing/2014/main" id="{155207E8-758A-4F76-8225-E90A40FEDE2E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491439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id="{1072882E-4A26-4D34-A4E3-4C61DCF313D6}"/>
              </a:ext>
            </a:extLst>
          </p:cNvPr>
          <p:cNvSpPr txBox="1">
            <a:spLocks/>
          </p:cNvSpPr>
          <p:nvPr/>
        </p:nvSpPr>
        <p:spPr>
          <a:xfrm>
            <a:off x="5153835" y="21087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  <a:cs typeface="Arial" pitchFamily="34" charset="0"/>
              </a:rPr>
              <a:t>MEDIA MENGAJAR</a:t>
            </a:r>
            <a:endParaRPr kumimoji="1" lang="ja-JP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63C73-31E5-483D-9D37-DDBC3D2532B9}"/>
              </a:ext>
            </a:extLst>
          </p:cNvPr>
          <p:cNvSpPr/>
          <p:nvPr/>
        </p:nvSpPr>
        <p:spPr>
          <a:xfrm>
            <a:off x="5460412" y="3818605"/>
            <a:ext cx="430124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VIII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テキスト プレースホルダー 11">
            <a:extLst>
              <a:ext uri="{FF2B5EF4-FFF2-40B4-BE49-F238E27FC236}">
                <a16:creationId xmlns:a16="http://schemas.microsoft.com/office/drawing/2014/main" id="{F3F1C01B-2656-446D-A4EC-029043DBE2E1}"/>
              </a:ext>
            </a:extLst>
          </p:cNvPr>
          <p:cNvSpPr txBox="1">
            <a:spLocks/>
          </p:cNvSpPr>
          <p:nvPr/>
        </p:nvSpPr>
        <p:spPr>
          <a:xfrm>
            <a:off x="5290457" y="2710785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600" b="1" dirty="0">
                <a:solidFill>
                  <a:srgbClr val="0070C0"/>
                </a:solidFill>
                <a:cs typeface="Arial" pitchFamily="34" charset="0"/>
              </a:rPr>
              <a:t>MATEMATIKA</a:t>
            </a:r>
          </a:p>
        </p:txBody>
      </p:sp>
    </p:spTree>
    <p:extLst>
      <p:ext uri="{BB962C8B-B14F-4D97-AF65-F5344CB8AC3E}">
        <p14:creationId xmlns:p14="http://schemas.microsoft.com/office/powerpoint/2010/main" val="97733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88BA6E1-CB69-4E71-B7E6-3898159E8B26}"/>
              </a:ext>
            </a:extLst>
          </p:cNvPr>
          <p:cNvGrpSpPr/>
          <p:nvPr/>
        </p:nvGrpSpPr>
        <p:grpSpPr>
          <a:xfrm>
            <a:off x="373506" y="261420"/>
            <a:ext cx="1411934" cy="778367"/>
            <a:chOff x="740334" y="3043297"/>
            <a:chExt cx="1417043" cy="99904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E499D39-E440-4EE2-B365-8C92157A1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D65B1F-48EE-4A4E-8873-6533C54D849F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E4E3A4-CDB1-43FA-910E-CA35CC79A69B}"/>
                  </a:ext>
                </a:extLst>
              </p:cNvPr>
              <p:cNvSpPr/>
              <p:nvPr/>
            </p:nvSpPr>
            <p:spPr>
              <a:xfrm>
                <a:off x="373506" y="1183696"/>
                <a:ext cx="11208894" cy="39105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Diketahui </a:t>
                </a:r>
                <a:r>
                  <a:rPr lang="en-US" sz="2400" dirty="0" err="1"/>
                  <a:t>panjang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sisi-sisi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segitga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5 cm, 8 cm, dan 10 cm. </a:t>
                </a:r>
                <a:r>
                  <a:rPr lang="en-US" sz="2400" dirty="0" err="1"/>
                  <a:t>apa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jenis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segitiga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tersebut</a:t>
                </a:r>
                <a:r>
                  <a:rPr lang="en-US" sz="2400" dirty="0"/>
                  <a:t>?</a:t>
                </a:r>
                <a:endParaRPr lang="en-US" sz="2400" i="1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400" b="1" dirty="0" err="1"/>
                  <a:t>Jawab</a:t>
                </a:r>
                <a:r>
                  <a:rPr lang="en-US" sz="2400" b="1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 err="1"/>
                  <a:t>Sisi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terpanjang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 10 cm, </a:t>
                </a:r>
                <a:r>
                  <a:rPr lang="en-US" sz="2400" dirty="0" err="1"/>
                  <a:t>sehingga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=100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 err="1"/>
                  <a:t>Dua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sisi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lainnya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5 cm dan 8 cm, </a:t>
                </a:r>
                <a:r>
                  <a:rPr lang="en-US" sz="2400" dirty="0" err="1"/>
                  <a:t>sehingga</a:t>
                </a:r>
                <a:endParaRPr lang="en-US" sz="2400" dirty="0"/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=25+64=89</m:t>
                      </m:r>
                    </m:oMath>
                  </m:oMathPara>
                </a14:m>
                <a:endParaRPr lang="en-US" sz="240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/>
                  <a:t>Oleh </a:t>
                </a:r>
                <a:r>
                  <a:rPr lang="en-US" sz="2400" dirty="0" err="1"/>
                  <a:t>karena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maka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jenis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segitiga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tersebut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segitiga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tumpul</a:t>
                </a:r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E4E3A4-CDB1-43FA-910E-CA35CC79A6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06" y="1183696"/>
                <a:ext cx="11208894" cy="3910558"/>
              </a:xfrm>
              <a:prstGeom prst="rect">
                <a:avLst/>
              </a:prstGeom>
              <a:blipFill>
                <a:blip r:embed="rId4"/>
                <a:stretch>
                  <a:fillRect l="-816" b="-26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9241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1428859" y="1389338"/>
            <a:ext cx="9584583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Tripel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tiga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memenuhi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rumus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Pytahgoras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4534554" cy="1264579"/>
            <a:chOff x="452487" y="0"/>
            <a:chExt cx="4534554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4534554" cy="697584"/>
              <a:chOff x="101324" y="334940"/>
              <a:chExt cx="4534554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87443" y="422122"/>
                <a:ext cx="3648435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Tripel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Pythagoras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7702136-367E-4F4E-9832-87134DB09BF4}"/>
              </a:ext>
            </a:extLst>
          </p:cNvPr>
          <p:cNvGrpSpPr/>
          <p:nvPr/>
        </p:nvGrpSpPr>
        <p:grpSpPr>
          <a:xfrm>
            <a:off x="3299836" y="3020772"/>
            <a:ext cx="6024045" cy="1461287"/>
            <a:chOff x="140423" y="2226104"/>
            <a:chExt cx="9989746" cy="180445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897F907-7D05-4048-AEA5-9B4B763B1B27}"/>
                </a:ext>
              </a:extLst>
            </p:cNvPr>
            <p:cNvSpPr/>
            <p:nvPr/>
          </p:nvSpPr>
          <p:spPr>
            <a:xfrm>
              <a:off x="140423" y="2226104"/>
              <a:ext cx="9989746" cy="180445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F2C2270F-5B63-493E-8FEE-102296ABA8C1}"/>
                    </a:ext>
                  </a:extLst>
                </p:cNvPr>
                <p:cNvSpPr/>
                <p:nvPr/>
              </p:nvSpPr>
              <p:spPr>
                <a:xfrm>
                  <a:off x="140423" y="2319031"/>
                  <a:ext cx="9989746" cy="15183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en-US" sz="2600" dirty="0"/>
                    <a:t>, </a:t>
                  </a:r>
                  <a:r>
                    <a:rPr lang="en-US" sz="2600" dirty="0">
                      <a:solidFill>
                        <a:prstClr val="black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𝑚𝑛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en-US" sz="2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en-US" sz="2600" dirty="0"/>
                    <a:t>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sz="2600" dirty="0"/>
                    <a:t>dengan </a:t>
                  </a:r>
                  <a:r>
                    <a:rPr lang="en-US" sz="2600" dirty="0" err="1"/>
                    <a:t>syarat</a:t>
                  </a:r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a14:m>
                  <a:r>
                    <a:rPr lang="en-US" sz="2600" dirty="0"/>
                    <a:t> </a:t>
                  </a:r>
                </a:p>
              </p:txBody>
            </p:sp>
          </mc:Choice>
          <mc:Fallback xmlns="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F2C2270F-5B63-493E-8FEE-102296ABA8C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423" y="2319031"/>
                  <a:ext cx="9989746" cy="1518321"/>
                </a:xfrm>
                <a:prstGeom prst="rect">
                  <a:avLst/>
                </a:prstGeom>
                <a:blipFill>
                  <a:blip r:embed="rId2"/>
                  <a:stretch>
                    <a:fillRect b="-1188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06592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541684" y="1579195"/>
            <a:ext cx="10527298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Tripel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primitif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tiga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memenuhi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rumus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 dan FPB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ketiga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tersebut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260522" y="313004"/>
            <a:ext cx="4326718" cy="999041"/>
            <a:chOff x="469814" y="259078"/>
            <a:chExt cx="5117943" cy="9990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5117943" cy="9990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02392" y="593206"/>
              <a:ext cx="450136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Tripel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Pythagoras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Primitif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EF93355-5068-437A-B036-24FE880C3A49}"/>
              </a:ext>
            </a:extLst>
          </p:cNvPr>
          <p:cNvGrpSpPr/>
          <p:nvPr/>
        </p:nvGrpSpPr>
        <p:grpSpPr>
          <a:xfrm>
            <a:off x="1818949" y="2989416"/>
            <a:ext cx="8275672" cy="2219998"/>
            <a:chOff x="3083977" y="3755290"/>
            <a:chExt cx="6024045" cy="146128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2137CBA-B6FB-4EF9-89A2-20F0C701C309}"/>
                </a:ext>
              </a:extLst>
            </p:cNvPr>
            <p:cNvSpPr/>
            <p:nvPr/>
          </p:nvSpPr>
          <p:spPr>
            <a:xfrm>
              <a:off x="3083977" y="3755290"/>
              <a:ext cx="6024045" cy="1461287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AC2ED90-F046-4A38-9104-1226A8628707}"/>
                    </a:ext>
                  </a:extLst>
                </p:cNvPr>
                <p:cNvSpPr/>
                <p:nvPr/>
              </p:nvSpPr>
              <p:spPr>
                <a:xfrm>
                  <a:off x="3160360" y="3775820"/>
                  <a:ext cx="5947662" cy="144075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6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sz="2600" dirty="0"/>
                    <a:t>, </a:t>
                  </a:r>
                  <a:r>
                    <a:rPr lang="en-US" sz="2600" dirty="0">
                      <a:solidFill>
                        <a:prstClr val="black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6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𝑚𝑛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6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 </m:t>
                          </m:r>
                          <m:sSup>
                            <m:sSupPr>
                              <m:ctrlPr>
                                <a:rPr lang="en-US" sz="260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6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endParaRPr lang="en-US" sz="26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sz="2600" dirty="0"/>
                    <a:t>dengan </a:t>
                  </a:r>
                  <a:r>
                    <a:rPr lang="en-US" sz="2600" dirty="0" err="1"/>
                    <a:t>syarat</a:t>
                  </a:r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a14:m>
                  <a:r>
                    <a:rPr lang="en-US" sz="2600" dirty="0"/>
                    <a:t>,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r>
                    <a:rPr lang="en-US" sz="2600" dirty="0"/>
                    <a:t>,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2600" dirty="0"/>
                    <a:t>, </a:t>
                  </a:r>
                  <a:r>
                    <a:rPr lang="en-US" sz="2600" dirty="0" err="1"/>
                    <a:t>bilangan</a:t>
                  </a:r>
                  <a:r>
                    <a:rPr lang="en-US" sz="2600" dirty="0"/>
                    <a:t> </a:t>
                  </a:r>
                  <a:r>
                    <a:rPr lang="en-US" sz="2600" dirty="0" err="1"/>
                    <a:t>ganjil</a:t>
                  </a:r>
                  <a:r>
                    <a:rPr lang="en-US" sz="2600" dirty="0"/>
                    <a:t>, dan FPB </a:t>
                  </a:r>
                  <a:r>
                    <a:rPr lang="en-US" sz="2600" dirty="0" err="1"/>
                    <a:t>dari</a:t>
                  </a:r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r>
                    <a:rPr lang="en-US" sz="2600" dirty="0"/>
                    <a:t>,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a14:m>
                  <a:r>
                    <a:rPr lang="en-US" sz="2600" dirty="0"/>
                    <a:t>.</a:t>
                  </a: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AC2ED90-F046-4A38-9104-1226A862870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60360" y="3775820"/>
                  <a:ext cx="5947662" cy="1440757"/>
                </a:xfrm>
                <a:prstGeom prst="rect">
                  <a:avLst/>
                </a:prstGeom>
                <a:blipFill>
                  <a:blip r:embed="rId4"/>
                  <a:stretch>
                    <a:fillRect b="-50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7193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541684" y="1612341"/>
            <a:ext cx="10527298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Tripel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turunan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hasil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lebih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tripel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primitif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260522" y="313004"/>
            <a:ext cx="4372438" cy="999041"/>
            <a:chOff x="469814" y="259078"/>
            <a:chExt cx="5172023" cy="9990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5172023" cy="9990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02392" y="593206"/>
              <a:ext cx="450136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Tripel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Pythagoras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Turunan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EF93355-5068-437A-B036-24FE880C3A49}"/>
              </a:ext>
            </a:extLst>
          </p:cNvPr>
          <p:cNvGrpSpPr/>
          <p:nvPr/>
        </p:nvGrpSpPr>
        <p:grpSpPr>
          <a:xfrm>
            <a:off x="1818949" y="2989416"/>
            <a:ext cx="8275672" cy="2219998"/>
            <a:chOff x="3083977" y="3755290"/>
            <a:chExt cx="6024045" cy="146128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2137CBA-B6FB-4EF9-89A2-20F0C701C309}"/>
                </a:ext>
              </a:extLst>
            </p:cNvPr>
            <p:cNvSpPr/>
            <p:nvPr/>
          </p:nvSpPr>
          <p:spPr>
            <a:xfrm>
              <a:off x="3083977" y="3755290"/>
              <a:ext cx="6024045" cy="1461287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AC2ED90-F046-4A38-9104-1226A8628707}"/>
                    </a:ext>
                  </a:extLst>
                </p:cNvPr>
                <p:cNvSpPr/>
                <p:nvPr/>
              </p:nvSpPr>
              <p:spPr>
                <a:xfrm>
                  <a:off x="3160360" y="3775820"/>
                  <a:ext cx="5947662" cy="12043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 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en-US" sz="2600" dirty="0"/>
                    <a:t>, </a:t>
                  </a:r>
                  <a:r>
                    <a:rPr lang="en-US" sz="2600" dirty="0">
                      <a:solidFill>
                        <a:prstClr val="black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6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𝑚𝑛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sz="26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endParaRPr lang="en-US" sz="26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sz="2600" dirty="0"/>
                    <a:t>dengan </a:t>
                  </a:r>
                  <a:r>
                    <a:rPr lang="en-US" sz="2600" dirty="0" err="1"/>
                    <a:t>syarat</a:t>
                  </a:r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</m:oMath>
                  </a14:m>
                  <a:r>
                    <a:rPr lang="en-US" sz="2600" dirty="0"/>
                    <a:t>,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r>
                    <a:rPr lang="en-US" sz="2600" dirty="0"/>
                    <a:t>,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2600" dirty="0"/>
                    <a:t>, </a:t>
                  </a:r>
                  <a:r>
                    <a:rPr lang="en-US" sz="2600" dirty="0" err="1"/>
                    <a:t>bilangan</a:t>
                  </a:r>
                  <a:r>
                    <a:rPr lang="en-US" sz="2600" dirty="0"/>
                    <a:t> </a:t>
                  </a:r>
                  <a:r>
                    <a:rPr lang="en-US" sz="2600" dirty="0" err="1"/>
                    <a:t>ganjil</a:t>
                  </a:r>
                  <a:r>
                    <a:rPr lang="en-US" sz="2600" dirty="0"/>
                    <a:t>, dan FPB </a:t>
                  </a:r>
                  <a:r>
                    <a:rPr lang="en-US" sz="2600" dirty="0" err="1"/>
                    <a:t>dari</a:t>
                  </a:r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r>
                    <a:rPr lang="en-US" sz="2600" dirty="0"/>
                    <a:t>,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2600" dirty="0"/>
                    <a:t> </a:t>
                  </a:r>
                  <a14:m>
                    <m:oMath xmlns:m="http://schemas.openxmlformats.org/officeDocument/2006/math">
                      <m:r>
                        <a:rPr lang="en-US" sz="2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a14:m>
                  <a:r>
                    <a:rPr lang="en-US" sz="2600" dirty="0"/>
                    <a:t>.</a:t>
                  </a:r>
                </a:p>
              </p:txBody>
            </p:sp>
          </mc:Choice>
          <mc:Fallback xmlns=""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AC2ED90-F046-4A38-9104-1226A862870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60360" y="3775820"/>
                  <a:ext cx="5947662" cy="1204399"/>
                </a:xfrm>
                <a:prstGeom prst="rect">
                  <a:avLst/>
                </a:prstGeom>
                <a:blipFill>
                  <a:blip r:embed="rId4"/>
                  <a:stretch>
                    <a:fillRect b="-7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762408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88BA6E1-CB69-4E71-B7E6-3898159E8B26}"/>
              </a:ext>
            </a:extLst>
          </p:cNvPr>
          <p:cNvGrpSpPr/>
          <p:nvPr/>
        </p:nvGrpSpPr>
        <p:grpSpPr>
          <a:xfrm>
            <a:off x="373506" y="177877"/>
            <a:ext cx="1411934" cy="778367"/>
            <a:chOff x="740334" y="3043297"/>
            <a:chExt cx="1417043" cy="99904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E499D39-E440-4EE2-B365-8C92157A1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D65B1F-48EE-4A4E-8873-6533C54D849F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E4E3A4-CDB1-43FA-910E-CA35CC79A69B}"/>
                  </a:ext>
                </a:extLst>
              </p:cNvPr>
              <p:cNvSpPr/>
              <p:nvPr/>
            </p:nvSpPr>
            <p:spPr>
              <a:xfrm>
                <a:off x="373506" y="922063"/>
                <a:ext cx="11573655" cy="52057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Selidiki </a:t>
                </a:r>
                <a:r>
                  <a:rPr lang="en-US" sz="2400" dirty="0" err="1"/>
                  <a:t>kebenaran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bahwa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bilangan</a:t>
                </a:r>
                <a:r>
                  <a:rPr lang="en-US" sz="2400" dirty="0"/>
                  <a:t> 12, 16, dan 20 </a:t>
                </a:r>
                <a:r>
                  <a:rPr lang="en-US" sz="2400" dirty="0" err="1"/>
                  <a:t>merupakan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tripel</a:t>
                </a:r>
                <a:r>
                  <a:rPr lang="en-US" sz="2400" dirty="0"/>
                  <a:t> Pythagoras. </a:t>
                </a:r>
                <a:r>
                  <a:rPr lang="en-US" sz="2400" dirty="0" err="1"/>
                  <a:t>Jika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ketiga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bilangan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tersebut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merupakan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tripel</a:t>
                </a:r>
                <a:r>
                  <a:rPr lang="en-US" sz="2400" dirty="0"/>
                  <a:t> Pythagoras, </a:t>
                </a:r>
                <a:r>
                  <a:rPr lang="en-US" sz="2400" dirty="0" err="1"/>
                  <a:t>tentukan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jenis</a:t>
                </a:r>
                <a:r>
                  <a:rPr lang="en-US" sz="2400" dirty="0"/>
                  <a:t>.</a:t>
                </a:r>
                <a:endParaRPr lang="en-US" sz="2400" i="1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400" b="1" dirty="0" err="1"/>
                  <a:t>Jawab</a:t>
                </a:r>
                <a:r>
                  <a:rPr lang="en-US" sz="2400" b="1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b="0" dirty="0" err="1">
                    <a:solidFill>
                      <a:prstClr val="black"/>
                    </a:solidFill>
                  </a:rPr>
                  <a:t>Misalakan</a:t>
                </a:r>
                <a:r>
                  <a:rPr lang="en-US" sz="2400" b="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=12, 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en-US" sz="2400" dirty="0"/>
                  <a:t>, dan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,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dengan</a:t>
                </a:r>
                <a:r>
                  <a:rPr lang="en-US" sz="2400" dirty="0"/>
                  <a:t> </a:t>
                </a:r>
                <a:r>
                  <a:rPr lang="en-US" sz="2400" i="1" dirty="0"/>
                  <a:t>c 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sisi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terpanjang</a:t>
                </a:r>
                <a:r>
                  <a:rPr lang="en-US" sz="2400" dirty="0"/>
                  <a:t>. 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=400</m:t>
                      </m:r>
                    </m:oMath>
                  </m:oMathPara>
                </a14:m>
                <a:endParaRPr lang="en-US" sz="2400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e>
                        <m:sup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=400</m:t>
                      </m:r>
                    </m:oMath>
                  </m:oMathPara>
                </a14:m>
                <a:endParaRPr lang="en-US" sz="2400" dirty="0"/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/>
                  <a:t>Oleh </a:t>
                </a:r>
                <a:r>
                  <a:rPr lang="en-US" sz="2400" dirty="0" err="1"/>
                  <a:t>karena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dan </a:t>
                </a:r>
                <a:r>
                  <a:rPr lang="en-US" sz="2400" i="1" dirty="0"/>
                  <a:t>a, b, 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bilangan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positif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maka</a:t>
                </a:r>
                <a:r>
                  <a:rPr lang="en-US" sz="2400" dirty="0"/>
                  <a:t> 12, 16, dan 20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tripel</a:t>
                </a:r>
                <a:r>
                  <a:rPr lang="en-US" sz="2400" dirty="0"/>
                  <a:t> Pythagoras.</a:t>
                </a:r>
              </a:p>
              <a:p>
                <a:pPr marL="342900" indent="-34290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 err="1"/>
                  <a:t>Faktor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persekutuan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terbesar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12, 16, dan 20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4, </a:t>
                </a:r>
                <a:r>
                  <a:rPr lang="en-US" sz="2400" dirty="0" err="1"/>
                  <a:t>sehingga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ketiga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bilangan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tersebut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merupakan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tripel</a:t>
                </a:r>
                <a:r>
                  <a:rPr lang="en-US" sz="2400" dirty="0"/>
                  <a:t> Pythagoras </a:t>
                </a:r>
                <a:r>
                  <a:rPr lang="en-US" sz="2400" dirty="0" err="1"/>
                  <a:t>turunan</a:t>
                </a:r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E4E3A4-CDB1-43FA-910E-CA35CC79A6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06" y="922063"/>
                <a:ext cx="11573655" cy="5205720"/>
              </a:xfrm>
              <a:prstGeom prst="rect">
                <a:avLst/>
              </a:prstGeom>
              <a:blipFill>
                <a:blip r:embed="rId4"/>
                <a:stretch>
                  <a:fillRect l="-790" r="-790" b="-1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9910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9062140" cy="1264579"/>
            <a:chOff x="452487" y="0"/>
            <a:chExt cx="9062140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9062140" cy="697584"/>
              <a:chOff x="101324" y="334940"/>
              <a:chExt cx="9062140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87443" y="440388"/>
                <a:ext cx="8176021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Perbandingan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Sisi-Sisi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Segitiga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Istimewa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965058" y="1240584"/>
            <a:ext cx="7984069" cy="999041"/>
            <a:chOff x="469813" y="259078"/>
            <a:chExt cx="9444111" cy="99904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3" y="259078"/>
              <a:ext cx="9444111" cy="99904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33C86E8-98DE-41C9-AF42-259C446CEF3C}"/>
                    </a:ext>
                  </a:extLst>
                </p:cNvPr>
                <p:cNvSpPr txBox="1"/>
                <p:nvPr/>
              </p:nvSpPr>
              <p:spPr>
                <a:xfrm>
                  <a:off x="1094252" y="593206"/>
                  <a:ext cx="8490934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>
                    <a:defRPr/>
                  </a:pPr>
                  <a:r>
                    <a:rPr lang="en-US" sz="2400" b="1" dirty="0">
                      <a:solidFill>
                        <a:prstClr val="black"/>
                      </a:solidFill>
                      <a:latin typeface="Calibri" panose="020F0502020204030204"/>
                    </a:rPr>
                    <a:t>1</a:t>
                  </a: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. </a:t>
                  </a:r>
                  <a:r>
                    <a:rPr kumimoji="0" lang="en-US" sz="2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Segitiga</a:t>
                  </a: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 </a:t>
                  </a:r>
                  <a:r>
                    <a:rPr kumimoji="0" lang="en-US" sz="2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Siku-Siku</a:t>
                  </a: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 </a:t>
                  </a:r>
                  <a:r>
                    <a:rPr kumimoji="0" lang="en-US" sz="2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dengan</a:t>
                  </a: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 </a:t>
                  </a:r>
                  <a:r>
                    <a:rPr kumimoji="0" lang="en-US" sz="2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Sudut</a:t>
                  </a:r>
                  <a:r>
                    <a:rPr kumimoji="0" lang="en-US" sz="2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𝟑𝟎</m:t>
                      </m:r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°,</m:t>
                      </m:r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𝟔𝟎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a14:m>
                  <a:r>
                    <a:rPr lang="en-US" sz="2400" b="1" dirty="0">
                      <a:solidFill>
                        <a:prstClr val="black"/>
                      </a:solidFill>
                    </a:rPr>
                    <a:t>, dan  9</a:t>
                  </a:r>
                  <a14:m>
                    <m:oMath xmlns:m="http://schemas.openxmlformats.org/officeDocument/2006/math"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a14:m>
                  <a:endPara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33C86E8-98DE-41C9-AF42-259C446CEF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4252" y="593206"/>
                  <a:ext cx="8490934" cy="461665"/>
                </a:xfrm>
                <a:prstGeom prst="rect">
                  <a:avLst/>
                </a:prstGeom>
                <a:blipFill>
                  <a:blip r:embed="rId4"/>
                  <a:stretch>
                    <a:fillRect l="-1359" t="-10526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5082085" y="2912198"/>
                <a:ext cx="5837884" cy="1179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 err="1"/>
                  <a:t>Perbandingan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sudut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30</m:t>
                    </m:r>
                    <m:r>
                      <a:rPr lang="en-US" sz="24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°,60°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, dan  9</a:t>
                </a:r>
                <a14:m>
                  <m:oMath xmlns:m="http://schemas.openxmlformats.org/officeDocument/2006/math">
                    <m:r>
                      <a:rPr lang="en-US" sz="24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4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z="2400" i="1" dirty="0"/>
                  <a:t>AB </a:t>
                </a:r>
                <a:r>
                  <a:rPr lang="en-US" sz="2400" dirty="0"/>
                  <a:t>: </a:t>
                </a:r>
                <a:r>
                  <a:rPr lang="en-US" sz="2400" i="1" dirty="0"/>
                  <a:t>AC </a:t>
                </a:r>
                <a:r>
                  <a:rPr lang="en-US" sz="2400" dirty="0"/>
                  <a:t>: </a:t>
                </a:r>
                <a:r>
                  <a:rPr lang="en-US" sz="2400" i="1" dirty="0"/>
                  <a:t>BC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i="1" dirty="0"/>
                  <a:t> m </a:t>
                </a:r>
                <a:r>
                  <a:rPr lang="en-US" sz="2400" dirty="0"/>
                  <a:t>: </a:t>
                </a:r>
                <a:r>
                  <a:rPr lang="en-US" sz="2400" i="1" dirty="0"/>
                  <a:t>m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/>
                  <a:t> : 2</a:t>
                </a:r>
                <a:r>
                  <a:rPr lang="en-US" sz="2400" i="1" dirty="0"/>
                  <a:t>m</a:t>
                </a:r>
                <a:endParaRPr lang="en-US" sz="2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085" y="2912198"/>
                <a:ext cx="5837884" cy="1179810"/>
              </a:xfrm>
              <a:prstGeom prst="rect">
                <a:avLst/>
              </a:prstGeom>
              <a:blipFill>
                <a:blip r:embed="rId5"/>
                <a:stretch>
                  <a:fillRect l="-1672" r="-1254" b="-113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1B1A7EC9-4C1E-49FC-9A47-255B0F8D6754}"/>
              </a:ext>
            </a:extLst>
          </p:cNvPr>
          <p:cNvGrpSpPr/>
          <p:nvPr/>
        </p:nvGrpSpPr>
        <p:grpSpPr>
          <a:xfrm>
            <a:off x="1492960" y="2370505"/>
            <a:ext cx="3734996" cy="3683739"/>
            <a:chOff x="8335982" y="2526148"/>
            <a:chExt cx="2463060" cy="257390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37FE517-B4AC-41EF-9E6C-5C3F1E6BE74A}"/>
                </a:ext>
              </a:extLst>
            </p:cNvPr>
            <p:cNvGrpSpPr/>
            <p:nvPr/>
          </p:nvGrpSpPr>
          <p:grpSpPr>
            <a:xfrm>
              <a:off x="8335982" y="2848723"/>
              <a:ext cx="2044108" cy="2251327"/>
              <a:chOff x="1149303" y="2996727"/>
              <a:chExt cx="1596835" cy="1511848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5626582-0B89-47BA-8336-70BA0D1C089E}"/>
                  </a:ext>
                </a:extLst>
              </p:cNvPr>
              <p:cNvGrpSpPr/>
              <p:nvPr/>
            </p:nvGrpSpPr>
            <p:grpSpPr>
              <a:xfrm>
                <a:off x="1606355" y="2996727"/>
                <a:ext cx="1139783" cy="1244764"/>
                <a:chOff x="1492960" y="3429000"/>
                <a:chExt cx="1714935" cy="1854288"/>
              </a:xfrm>
            </p:grpSpPr>
            <p:sp>
              <p:nvSpPr>
                <p:cNvPr id="23" name="Right Triangle 22">
                  <a:extLst>
                    <a:ext uri="{FF2B5EF4-FFF2-40B4-BE49-F238E27FC236}">
                      <a16:creationId xmlns:a16="http://schemas.microsoft.com/office/drawing/2014/main" id="{180434D8-DCC3-47F0-9E1D-3B4D974AFF73}"/>
                    </a:ext>
                  </a:extLst>
                </p:cNvPr>
                <p:cNvSpPr/>
                <p:nvPr/>
              </p:nvSpPr>
              <p:spPr>
                <a:xfrm>
                  <a:off x="1492960" y="3429000"/>
                  <a:ext cx="1714935" cy="1854288"/>
                </a:xfrm>
                <a:prstGeom prst="rtTriangle">
                  <a:avLst/>
                </a:prstGeom>
                <a:noFill/>
                <a:ln w="57150" cap="flat" cmpd="sng" algn="ctr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6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45F01431-2C50-421E-ADAD-EAEE77409BB5}"/>
                    </a:ext>
                  </a:extLst>
                </p:cNvPr>
                <p:cNvSpPr/>
                <p:nvPr/>
              </p:nvSpPr>
              <p:spPr>
                <a:xfrm>
                  <a:off x="1492960" y="4983485"/>
                  <a:ext cx="305860" cy="299803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6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DA51678-4CB3-4DD2-8E3F-46BFF2980307}"/>
                  </a:ext>
                </a:extLst>
              </p:cNvPr>
              <p:cNvSpPr/>
              <p:nvPr/>
            </p:nvSpPr>
            <p:spPr>
              <a:xfrm>
                <a:off x="2187323" y="3464097"/>
                <a:ext cx="456069" cy="3100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</a:rPr>
                  <a:t>2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m</a:t>
                </a:r>
                <a:endParaRPr lang="en-US" sz="2400" dirty="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062B9925-B12A-4C8D-9FCB-BEDD3B5B654B}"/>
                  </a:ext>
                </a:extLst>
              </p:cNvPr>
              <p:cNvSpPr/>
              <p:nvPr/>
            </p:nvSpPr>
            <p:spPr>
              <a:xfrm>
                <a:off x="2080757" y="4198550"/>
                <a:ext cx="334600" cy="3100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i="1" dirty="0">
                    <a:solidFill>
                      <a:prstClr val="black"/>
                    </a:solidFill>
                  </a:rPr>
                  <a:t>m</a:t>
                </a:r>
                <a:endParaRPr lang="en-US" sz="2400" i="1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8A78D30-CC83-4A90-BD7F-9320AE97B719}"/>
                      </a:ext>
                    </a:extLst>
                  </p:cNvPr>
                  <p:cNvSpPr/>
                  <p:nvPr/>
                </p:nvSpPr>
                <p:spPr>
                  <a:xfrm>
                    <a:off x="1149303" y="3540619"/>
                    <a:ext cx="625223" cy="333406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400" i="1" dirty="0">
                        <a:solidFill>
                          <a:prstClr val="black"/>
                        </a:solidFill>
                      </a:rPr>
                      <a:t>m</a:t>
                    </a:r>
                    <a14:m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oMath>
                    </a14:m>
                    <a:endParaRPr lang="en-US" sz="2400" i="1" dirty="0"/>
                  </a:p>
                </p:txBody>
              </p:sp>
            </mc:Choice>
            <mc:Fallback xmlns="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8A78D30-CC83-4A90-BD7F-9320AE97B719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49303" y="3540619"/>
                    <a:ext cx="625223" cy="33340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8040" t="-172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FC97041-0FCD-4F24-BEDC-CF7991FA797E}"/>
                </a:ext>
              </a:extLst>
            </p:cNvPr>
            <p:cNvSpPr/>
            <p:nvPr/>
          </p:nvSpPr>
          <p:spPr>
            <a:xfrm>
              <a:off x="8520806" y="4624298"/>
              <a:ext cx="3626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A</a:t>
              </a:r>
              <a:endParaRPr lang="en-US" sz="2400" i="1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9E3499C-ECD5-4767-B923-1A3097E49EF3}"/>
                </a:ext>
              </a:extLst>
            </p:cNvPr>
            <p:cNvSpPr/>
            <p:nvPr/>
          </p:nvSpPr>
          <p:spPr>
            <a:xfrm>
              <a:off x="8779208" y="2526148"/>
              <a:ext cx="447766" cy="322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C</a:t>
              </a:r>
              <a:endParaRPr lang="en-US" sz="2400" i="1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F75CC51-CBA6-4ED2-BD1A-7D468ECD1F3F}"/>
                </a:ext>
              </a:extLst>
            </p:cNvPr>
            <p:cNvSpPr/>
            <p:nvPr/>
          </p:nvSpPr>
          <p:spPr>
            <a:xfrm>
              <a:off x="10436442" y="4552481"/>
              <a:ext cx="3626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B</a:t>
              </a:r>
              <a:endParaRPr lang="en-US" sz="2400" i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4AB3A8CF-81F8-4807-B190-FB3F276D7DD8}"/>
                    </a:ext>
                  </a:extLst>
                </p:cNvPr>
                <p:cNvSpPr/>
                <p:nvPr/>
              </p:nvSpPr>
              <p:spPr>
                <a:xfrm>
                  <a:off x="8792038" y="3188113"/>
                  <a:ext cx="5806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30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4AB3A8CF-81F8-4807-B190-FB3F276D7DD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2038" y="3188113"/>
                  <a:ext cx="580607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A3ABA118-89E6-49A4-8443-01DF6C5A4246}"/>
                    </a:ext>
                  </a:extLst>
                </p:cNvPr>
                <p:cNvSpPr/>
                <p:nvPr/>
              </p:nvSpPr>
              <p:spPr>
                <a:xfrm>
                  <a:off x="9742497" y="4439632"/>
                  <a:ext cx="5806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60°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A3ABA118-89E6-49A4-8443-01DF6C5A424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42497" y="4439632"/>
                  <a:ext cx="580607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6D88EC5-0D14-4CC1-8611-448426857D1B}"/>
                  </a:ext>
                </a:extLst>
              </p:cNvPr>
              <p:cNvSpPr/>
              <p:nvPr/>
            </p:nvSpPr>
            <p:spPr>
              <a:xfrm>
                <a:off x="7631834" y="4047601"/>
                <a:ext cx="2634586" cy="496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1 : 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/>
                  <a:t> : 2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6D88EC5-0D14-4CC1-8611-448426857D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834" y="4047601"/>
                <a:ext cx="2634586" cy="496483"/>
              </a:xfrm>
              <a:prstGeom prst="rect">
                <a:avLst/>
              </a:prstGeom>
              <a:blipFill>
                <a:blip r:embed="rId9"/>
                <a:stretch>
                  <a:fillRect t="-2469" b="-28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6050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E38D07-37CF-4624-9121-18AF0829A84E}"/>
              </a:ext>
            </a:extLst>
          </p:cNvPr>
          <p:cNvGrpSpPr/>
          <p:nvPr/>
        </p:nvGrpSpPr>
        <p:grpSpPr>
          <a:xfrm>
            <a:off x="423982" y="228291"/>
            <a:ext cx="1411934" cy="778367"/>
            <a:chOff x="740334" y="3043297"/>
            <a:chExt cx="1417043" cy="99904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12A2C3F-0EF0-4165-81B6-8F495A43D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9F1478-3CAD-4C90-AA16-08F66CF202AF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423982" y="1006658"/>
                <a:ext cx="11425831" cy="5055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200" dirty="0"/>
                  <a:t>Diketahui </a:t>
                </a:r>
                <a:r>
                  <a:rPr lang="en-US" sz="2200" dirty="0" err="1"/>
                  <a:t>segitiga</a:t>
                </a:r>
                <a:r>
                  <a:rPr lang="en-US" sz="2200" dirty="0"/>
                  <a:t> </a:t>
                </a:r>
                <a:r>
                  <a:rPr lang="en-US" sz="2200" i="1" dirty="0"/>
                  <a:t>PQR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siku-siku</a:t>
                </a:r>
                <a:r>
                  <a:rPr lang="en-US" sz="2200" dirty="0"/>
                  <a:t> di </a:t>
                </a:r>
                <a:r>
                  <a:rPr lang="en-US" sz="2200" dirty="0" err="1"/>
                  <a:t>titik</a:t>
                </a:r>
                <a:r>
                  <a:rPr lang="en-US" sz="2200" dirty="0"/>
                  <a:t> </a:t>
                </a:r>
                <a:r>
                  <a:rPr lang="en-US" sz="2200" i="1" dirty="0"/>
                  <a:t>P</a:t>
                </a:r>
                <a:r>
                  <a:rPr lang="en-US" sz="2200" dirty="0"/>
                  <a:t> dan </a:t>
                </a:r>
                <a14:m>
                  <m:oMath xmlns:m="http://schemas.openxmlformats.org/officeDocument/2006/math">
                    <m:r>
                      <a:rPr lang="en-US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𝑅𝑄𝑃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=30°</m:t>
                    </m:r>
                  </m:oMath>
                </a14:m>
                <a:r>
                  <a:rPr lang="en-US" sz="2200" i="1" dirty="0"/>
                  <a:t>. </a:t>
                </a:r>
                <a:r>
                  <a:rPr lang="en-US" sz="2200" dirty="0" err="1"/>
                  <a:t>Jika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panjang</a:t>
                </a:r>
                <a:r>
                  <a:rPr lang="en-US" sz="2200" dirty="0"/>
                  <a:t> </a:t>
                </a:r>
                <a:r>
                  <a:rPr lang="en-US" sz="2200" i="1" dirty="0"/>
                  <a:t>PQ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200" i="1" dirty="0"/>
                  <a:t> </a:t>
                </a:r>
                <a:r>
                  <a:rPr lang="en-US" sz="2200" dirty="0"/>
                  <a:t>8 cm, </a:t>
                </a:r>
                <a:r>
                  <a:rPr lang="en-US" sz="2200" dirty="0" err="1"/>
                  <a:t>berapa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panjang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sisi</a:t>
                </a:r>
                <a:r>
                  <a:rPr lang="en-US" sz="2200" dirty="0"/>
                  <a:t> </a:t>
                </a:r>
                <a:r>
                  <a:rPr lang="en-US" sz="2200" i="1" dirty="0"/>
                  <a:t>QR</a:t>
                </a:r>
                <a:r>
                  <a:rPr lang="en-US" sz="2200" dirty="0"/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200" b="1" dirty="0" err="1"/>
                  <a:t>Jawab</a:t>
                </a:r>
                <a:r>
                  <a:rPr lang="en-US" sz="2200" b="1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200" dirty="0" err="1"/>
                  <a:t>Berdasarkan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perbandingan</a:t>
                </a:r>
                <a:r>
                  <a:rPr lang="en-US" sz="2200" dirty="0"/>
                  <a:t> pada </a:t>
                </a:r>
                <a:r>
                  <a:rPr lang="en-US" sz="2200" dirty="0" err="1"/>
                  <a:t>pemabahasan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sebelumnya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maka</a:t>
                </a:r>
                <a:endParaRPr lang="en-US" sz="22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2200" b="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en-US" sz="22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2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US" sz="22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𝑄𝑅</m:t>
                      </m:r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num>
                            <m:den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ad>
                            <m:radPr>
                              <m:degHide m:val="on"/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e>
                      </m:d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  <m:rad>
                            <m:radPr>
                              <m:degHide m:val="on"/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982" y="1006658"/>
                <a:ext cx="11425831" cy="5055679"/>
              </a:xfrm>
              <a:prstGeom prst="rect">
                <a:avLst/>
              </a:prstGeom>
              <a:blipFill>
                <a:blip r:embed="rId4"/>
                <a:stretch>
                  <a:fillRect l="-6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FD9CEB2-2527-42AB-B2A4-C1339A46D061}"/>
                  </a:ext>
                </a:extLst>
              </p:cNvPr>
              <p:cNvSpPr/>
              <p:nvPr/>
            </p:nvSpPr>
            <p:spPr>
              <a:xfrm>
                <a:off x="5630758" y="4720821"/>
                <a:ext cx="4348242" cy="6326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sz="2200" dirty="0">
                    <a:solidFill>
                      <a:prstClr val="black"/>
                    </a:solidFill>
                  </a:rPr>
                  <a:t>Jadi,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panjang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sisi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QR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cm.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FD9CEB2-2527-42AB-B2A4-C1339A46D0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0758" y="4720821"/>
                <a:ext cx="4348242" cy="632609"/>
              </a:xfrm>
              <a:prstGeom prst="rect">
                <a:avLst/>
              </a:prstGeom>
              <a:blipFill>
                <a:blip r:embed="rId5"/>
                <a:stretch>
                  <a:fillRect l="-1823" r="-982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1133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5" y="343676"/>
            <a:ext cx="5216859" cy="999041"/>
            <a:chOff x="469814" y="259078"/>
            <a:chExt cx="6157008" cy="99904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6157008" cy="99904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094252" y="593206"/>
              <a:ext cx="507219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sz="2400" b="1" noProof="0" dirty="0">
                  <a:solidFill>
                    <a:prstClr val="black"/>
                  </a:solidFill>
                  <a:latin typeface="Calibri" panose="020F0502020204030204"/>
                </a:rPr>
                <a:t>2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Segitiga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Siku-Siku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Sama Kaki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4969114" y="2126833"/>
                <a:ext cx="5837884" cy="17531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Perbandingan </a:t>
                </a:r>
                <a:r>
                  <a:rPr lang="en-US" sz="2400" dirty="0" err="1"/>
                  <a:t>sisi-sisi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segitiga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istimewa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dengan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sudut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°,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45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, dan  9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sz="2400" dirty="0"/>
                  <a:t> adalah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z="2400" i="1" dirty="0"/>
                  <a:t>AB </a:t>
                </a:r>
                <a:r>
                  <a:rPr lang="en-US" sz="2400" dirty="0"/>
                  <a:t>: </a:t>
                </a:r>
                <a:r>
                  <a:rPr lang="en-US" sz="2400" i="1" dirty="0"/>
                  <a:t>AC </a:t>
                </a:r>
                <a:r>
                  <a:rPr lang="en-US" sz="2400" dirty="0"/>
                  <a:t>: </a:t>
                </a:r>
                <a:r>
                  <a:rPr lang="en-US" sz="2400" i="1" dirty="0"/>
                  <a:t>BC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i="1" dirty="0"/>
                  <a:t> p </a:t>
                </a:r>
                <a:r>
                  <a:rPr lang="en-US" sz="2400" dirty="0"/>
                  <a:t>: </a:t>
                </a:r>
                <a:r>
                  <a:rPr lang="en-US" sz="2400" i="1" dirty="0"/>
                  <a:t>p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114" y="2126833"/>
                <a:ext cx="5837884" cy="1753109"/>
              </a:xfrm>
              <a:prstGeom prst="rect">
                <a:avLst/>
              </a:prstGeom>
              <a:blipFill>
                <a:blip r:embed="rId4"/>
                <a:stretch>
                  <a:fillRect l="-1566" b="-62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6D88EC5-0D14-4CC1-8611-448426857D1B}"/>
                  </a:ext>
                </a:extLst>
              </p:cNvPr>
              <p:cNvSpPr/>
              <p:nvPr/>
            </p:nvSpPr>
            <p:spPr>
              <a:xfrm>
                <a:off x="7888056" y="3996506"/>
                <a:ext cx="2634586" cy="496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1 : 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76D88EC5-0D14-4CC1-8611-448426857D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8056" y="3996506"/>
                <a:ext cx="2634586" cy="496483"/>
              </a:xfrm>
              <a:prstGeom prst="rect">
                <a:avLst/>
              </a:prstGeom>
              <a:blipFill>
                <a:blip r:embed="rId6"/>
                <a:stretch>
                  <a:fillRect t="-2469" b="-28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id="{ADF960B3-9532-497B-A1C5-00AAED3B81E8}"/>
              </a:ext>
            </a:extLst>
          </p:cNvPr>
          <p:cNvGrpSpPr/>
          <p:nvPr/>
        </p:nvGrpSpPr>
        <p:grpSpPr>
          <a:xfrm>
            <a:off x="1724987" y="1709488"/>
            <a:ext cx="3454728" cy="3663578"/>
            <a:chOff x="1724987" y="1709488"/>
            <a:chExt cx="3454728" cy="366357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B1A7EC9-4C1E-49FC-9A47-255B0F8D6754}"/>
                </a:ext>
              </a:extLst>
            </p:cNvPr>
            <p:cNvGrpSpPr/>
            <p:nvPr/>
          </p:nvGrpSpPr>
          <p:grpSpPr>
            <a:xfrm>
              <a:off x="1724987" y="1709488"/>
              <a:ext cx="3454728" cy="3663578"/>
              <a:chOff x="8520806" y="2526148"/>
              <a:chExt cx="2278236" cy="2559815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5626582-0B89-47BA-8336-70BA0D1C089E}"/>
                  </a:ext>
                </a:extLst>
              </p:cNvPr>
              <p:cNvGrpSpPr/>
              <p:nvPr/>
            </p:nvGrpSpPr>
            <p:grpSpPr>
              <a:xfrm>
                <a:off x="8921054" y="2848723"/>
                <a:ext cx="1459036" cy="1853606"/>
                <a:chOff x="1492960" y="3429000"/>
                <a:chExt cx="1714935" cy="1854288"/>
              </a:xfrm>
            </p:grpSpPr>
            <p:sp>
              <p:nvSpPr>
                <p:cNvPr id="23" name="Right Triangle 22">
                  <a:extLst>
                    <a:ext uri="{FF2B5EF4-FFF2-40B4-BE49-F238E27FC236}">
                      <a16:creationId xmlns:a16="http://schemas.microsoft.com/office/drawing/2014/main" id="{180434D8-DCC3-47F0-9E1D-3B4D974AFF73}"/>
                    </a:ext>
                  </a:extLst>
                </p:cNvPr>
                <p:cNvSpPr/>
                <p:nvPr/>
              </p:nvSpPr>
              <p:spPr>
                <a:xfrm>
                  <a:off x="1492960" y="3429000"/>
                  <a:ext cx="1714935" cy="1854288"/>
                </a:xfrm>
                <a:prstGeom prst="rtTriangle">
                  <a:avLst/>
                </a:prstGeom>
                <a:noFill/>
                <a:ln w="57150" cap="flat" cmpd="sng" algn="ctr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6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45F01431-2C50-421E-ADAD-EAEE77409BB5}"/>
                    </a:ext>
                  </a:extLst>
                </p:cNvPr>
                <p:cNvSpPr/>
                <p:nvPr/>
              </p:nvSpPr>
              <p:spPr>
                <a:xfrm>
                  <a:off x="1492960" y="4983485"/>
                  <a:ext cx="305860" cy="299803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accent6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FC97041-0FCD-4F24-BEDC-CF7991FA797E}"/>
                  </a:ext>
                </a:extLst>
              </p:cNvPr>
              <p:cNvSpPr/>
              <p:nvPr/>
            </p:nvSpPr>
            <p:spPr>
              <a:xfrm>
                <a:off x="8520806" y="4624298"/>
                <a:ext cx="3626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i="1" dirty="0">
                    <a:solidFill>
                      <a:prstClr val="black"/>
                    </a:solidFill>
                  </a:rPr>
                  <a:t>A</a:t>
                </a:r>
                <a:endParaRPr lang="en-US" sz="2400" i="1" dirty="0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9E3499C-ECD5-4767-B923-1A3097E49EF3}"/>
                  </a:ext>
                </a:extLst>
              </p:cNvPr>
              <p:cNvSpPr/>
              <p:nvPr/>
            </p:nvSpPr>
            <p:spPr>
              <a:xfrm>
                <a:off x="8779208" y="2526148"/>
                <a:ext cx="447766" cy="3225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i="1" dirty="0">
                    <a:solidFill>
                      <a:prstClr val="black"/>
                    </a:solidFill>
                  </a:rPr>
                  <a:t>C</a:t>
                </a:r>
                <a:endParaRPr lang="en-US" sz="2400" i="1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F75CC51-CBA6-4ED2-BD1A-7D468ECD1F3F}"/>
                  </a:ext>
                </a:extLst>
              </p:cNvPr>
              <p:cNvSpPr/>
              <p:nvPr/>
            </p:nvSpPr>
            <p:spPr>
              <a:xfrm>
                <a:off x="10436442" y="4552481"/>
                <a:ext cx="3626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i="1" dirty="0">
                    <a:solidFill>
                      <a:prstClr val="black"/>
                    </a:solidFill>
                  </a:rPr>
                  <a:t>B</a:t>
                </a:r>
                <a:endParaRPr lang="en-US" sz="2400" i="1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" name="Rectangle 2">
                    <a:extLst>
                      <a:ext uri="{FF2B5EF4-FFF2-40B4-BE49-F238E27FC236}">
                        <a16:creationId xmlns:a16="http://schemas.microsoft.com/office/drawing/2014/main" id="{A3ABA118-89E6-49A4-8443-01DF6C5A4246}"/>
                      </a:ext>
                    </a:extLst>
                  </p:cNvPr>
                  <p:cNvSpPr/>
                  <p:nvPr/>
                </p:nvSpPr>
                <p:spPr>
                  <a:xfrm>
                    <a:off x="9894183" y="4444269"/>
                    <a:ext cx="382885" cy="25806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  <m:r>
                            <a:rPr lang="en-US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US" dirty="0"/>
                  </a:p>
                </p:txBody>
              </p:sp>
            </mc:Choice>
            <mc:Fallback xmlns="">
              <p:sp>
                <p:nvSpPr>
                  <p:cNvPr id="3" name="Rectangle 2">
                    <a:extLst>
                      <a:ext uri="{FF2B5EF4-FFF2-40B4-BE49-F238E27FC236}">
                        <a16:creationId xmlns:a16="http://schemas.microsoft.com/office/drawing/2014/main" id="{A3ABA118-89E6-49A4-8443-01DF6C5A4246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894183" y="4444269"/>
                    <a:ext cx="382885" cy="25806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61357BA-89F8-4AEE-BD0B-63CDF8B8006D}"/>
                </a:ext>
              </a:extLst>
            </p:cNvPr>
            <p:cNvCxnSpPr/>
            <p:nvPr/>
          </p:nvCxnSpPr>
          <p:spPr>
            <a:xfrm>
              <a:off x="3331513" y="4675626"/>
              <a:ext cx="0" cy="264292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4D0F59D-79E8-49E7-9380-18082A173E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90781" y="3677283"/>
              <a:ext cx="282288" cy="6736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329BD6E-31A2-40A3-92A1-F2C8D139C769}"/>
                </a:ext>
              </a:extLst>
            </p:cNvPr>
            <p:cNvCxnSpPr/>
            <p:nvPr/>
          </p:nvCxnSpPr>
          <p:spPr>
            <a:xfrm>
              <a:off x="3393973" y="4675836"/>
              <a:ext cx="0" cy="264292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03A8396-E5F1-4CE5-8D24-F9FAD7956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90781" y="3731867"/>
              <a:ext cx="282288" cy="6736"/>
            </a:xfrm>
            <a:prstGeom prst="line">
              <a:avLst/>
            </a:prstGeom>
            <a:ln w="2857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0502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7194676" cy="1264579"/>
            <a:chOff x="452487" y="0"/>
            <a:chExt cx="7194676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7194676" cy="697584"/>
              <a:chOff x="101324" y="334940"/>
              <a:chExt cx="7194676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840643" y="395470"/>
                <a:ext cx="6455357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Penerapan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Teorema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Pythagoras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AC7239-F8F2-4292-97F9-674F28FB05EF}"/>
              </a:ext>
            </a:extLst>
          </p:cNvPr>
          <p:cNvGrpSpPr/>
          <p:nvPr/>
        </p:nvGrpSpPr>
        <p:grpSpPr>
          <a:xfrm>
            <a:off x="1176477" y="1057508"/>
            <a:ext cx="1411934" cy="778367"/>
            <a:chOff x="740334" y="3043297"/>
            <a:chExt cx="1417043" cy="9990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9404E7B-76FE-4CA9-9D3C-D34EB46CA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8108575-A81E-497F-9B0E-04903034CF2A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603E4F6A-6DB5-47F3-9034-AA7E9E6D6CE2}"/>
              </a:ext>
            </a:extLst>
          </p:cNvPr>
          <p:cNvSpPr/>
          <p:nvPr/>
        </p:nvSpPr>
        <p:spPr>
          <a:xfrm>
            <a:off x="437158" y="1997332"/>
            <a:ext cx="6349242" cy="3594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/>
              <a:t>Pak </a:t>
            </a:r>
            <a:r>
              <a:rPr lang="en-US" sz="2200" dirty="0" err="1"/>
              <a:t>anton</a:t>
            </a:r>
            <a:r>
              <a:rPr lang="en-US" sz="2200" dirty="0"/>
              <a:t> </a:t>
            </a:r>
            <a:r>
              <a:rPr lang="en-US" sz="2200" dirty="0" err="1"/>
              <a:t>akan</a:t>
            </a:r>
            <a:r>
              <a:rPr lang="en-US" sz="2200" dirty="0"/>
              <a:t> </a:t>
            </a:r>
            <a:r>
              <a:rPr lang="en-US" sz="2200" dirty="0" err="1"/>
              <a:t>memetik</a:t>
            </a:r>
            <a:r>
              <a:rPr lang="en-US" sz="2200" dirty="0"/>
              <a:t> </a:t>
            </a:r>
            <a:r>
              <a:rPr lang="en-US" sz="2200" dirty="0" err="1"/>
              <a:t>mangga</a:t>
            </a:r>
            <a:r>
              <a:rPr lang="en-US" sz="2200" dirty="0"/>
              <a:t>. </a:t>
            </a:r>
            <a:r>
              <a:rPr lang="en-US" sz="2200" dirty="0" err="1"/>
              <a:t>Ia</a:t>
            </a:r>
            <a:r>
              <a:rPr lang="en-US" sz="2200" dirty="0"/>
              <a:t> </a:t>
            </a:r>
            <a:r>
              <a:rPr lang="en-US" sz="2200" dirty="0" err="1"/>
              <a:t>menggunkan</a:t>
            </a:r>
            <a:r>
              <a:rPr lang="en-US" sz="2200" dirty="0"/>
              <a:t> </a:t>
            </a:r>
            <a:r>
              <a:rPr lang="en-US" sz="2200" dirty="0" err="1"/>
              <a:t>tangga</a:t>
            </a:r>
            <a:r>
              <a:rPr lang="en-US" sz="2200" dirty="0"/>
              <a:t> </a:t>
            </a:r>
            <a:r>
              <a:rPr lang="en-US" sz="2200" dirty="0" err="1"/>
              <a:t>sepanjang</a:t>
            </a:r>
            <a:r>
              <a:rPr lang="en-US" sz="2200" dirty="0"/>
              <a:t> 3,5 meter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memanjang</a:t>
            </a:r>
            <a:r>
              <a:rPr lang="en-US" sz="2200" dirty="0"/>
              <a:t> </a:t>
            </a:r>
            <a:r>
              <a:rPr lang="en-US" sz="2200" dirty="0" err="1"/>
              <a:t>pohon</a:t>
            </a:r>
            <a:r>
              <a:rPr lang="en-US" sz="2200" dirty="0"/>
              <a:t> </a:t>
            </a:r>
            <a:r>
              <a:rPr lang="en-US" sz="2200" dirty="0" err="1"/>
              <a:t>mangga</a:t>
            </a:r>
            <a:r>
              <a:rPr lang="en-US" sz="2200" dirty="0"/>
              <a:t>. </a:t>
            </a:r>
            <a:r>
              <a:rPr lang="en-US" sz="2200" dirty="0" err="1"/>
              <a:t>Jika</a:t>
            </a:r>
            <a:r>
              <a:rPr lang="en-US" sz="2200" dirty="0"/>
              <a:t> </a:t>
            </a:r>
            <a:r>
              <a:rPr lang="en-US" sz="2200" dirty="0" err="1"/>
              <a:t>jarak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</a:t>
            </a:r>
            <a:r>
              <a:rPr lang="en-US" sz="2200" dirty="0" err="1"/>
              <a:t>pangkal</a:t>
            </a:r>
            <a:r>
              <a:rPr lang="en-US" sz="2200" dirty="0"/>
              <a:t> </a:t>
            </a:r>
            <a:r>
              <a:rPr lang="en-US" sz="2200" dirty="0" err="1"/>
              <a:t>tangga</a:t>
            </a:r>
            <a:r>
              <a:rPr lang="en-US" sz="2200" dirty="0"/>
              <a:t> </a:t>
            </a:r>
            <a:r>
              <a:rPr lang="en-US" sz="2200" dirty="0" err="1"/>
              <a:t>ke</a:t>
            </a:r>
            <a:r>
              <a:rPr lang="en-US" sz="2200" dirty="0"/>
              <a:t> </a:t>
            </a:r>
            <a:r>
              <a:rPr lang="en-US" sz="2200" dirty="0" err="1"/>
              <a:t>pangkal</a:t>
            </a:r>
            <a:r>
              <a:rPr lang="en-US" sz="2200" dirty="0"/>
              <a:t> </a:t>
            </a:r>
            <a:r>
              <a:rPr lang="en-US" sz="2200" dirty="0" err="1"/>
              <a:t>pohon</a:t>
            </a:r>
            <a:r>
              <a:rPr lang="en-US" sz="2200" dirty="0"/>
              <a:t> 2,1 meter, </a:t>
            </a:r>
            <a:r>
              <a:rPr lang="en-US" sz="2200" dirty="0" err="1"/>
              <a:t>berapa</a:t>
            </a:r>
            <a:r>
              <a:rPr lang="en-US" sz="2200" dirty="0"/>
              <a:t> </a:t>
            </a:r>
            <a:r>
              <a:rPr lang="en-US" sz="2200" dirty="0" err="1"/>
              <a:t>ketinggian</a:t>
            </a:r>
            <a:r>
              <a:rPr lang="en-US" sz="2200" dirty="0"/>
              <a:t> </a:t>
            </a:r>
            <a:r>
              <a:rPr lang="en-US" sz="2200" dirty="0" err="1"/>
              <a:t>ujung</a:t>
            </a:r>
            <a:r>
              <a:rPr lang="en-US" sz="2200" dirty="0"/>
              <a:t> </a:t>
            </a:r>
            <a:r>
              <a:rPr lang="en-US" sz="2200" dirty="0" err="1"/>
              <a:t>tangga</a:t>
            </a:r>
            <a:r>
              <a:rPr lang="en-US" sz="2200" dirty="0"/>
              <a:t> yang </a:t>
            </a:r>
            <a:r>
              <a:rPr lang="en-US" sz="2200" dirty="0" err="1"/>
              <a:t>menempel</a:t>
            </a:r>
            <a:r>
              <a:rPr lang="en-US" sz="2200" dirty="0"/>
              <a:t> pada </a:t>
            </a:r>
            <a:r>
              <a:rPr lang="en-US" sz="2200" dirty="0" err="1"/>
              <a:t>pohon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</a:t>
            </a:r>
            <a:r>
              <a:rPr lang="en-US" sz="2200" dirty="0" err="1"/>
              <a:t>permukaan</a:t>
            </a:r>
            <a:r>
              <a:rPr lang="en-US" sz="2200" dirty="0"/>
              <a:t> </a:t>
            </a:r>
            <a:r>
              <a:rPr lang="en-US" sz="2200" dirty="0" err="1"/>
              <a:t>tanah</a:t>
            </a:r>
            <a:r>
              <a:rPr lang="en-US" sz="2200" dirty="0"/>
              <a:t>?</a:t>
            </a:r>
          </a:p>
          <a:p>
            <a:pPr algn="just">
              <a:lnSpc>
                <a:spcPct val="150000"/>
              </a:lnSpc>
            </a:pPr>
            <a:r>
              <a:rPr lang="en-US" sz="2200" b="1" dirty="0" err="1"/>
              <a:t>Jawab</a:t>
            </a:r>
            <a:r>
              <a:rPr lang="en-US" sz="2200" b="1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200" dirty="0" err="1"/>
              <a:t>Perhatikan</a:t>
            </a:r>
            <a:r>
              <a:rPr lang="en-US" sz="2200" dirty="0"/>
              <a:t> </a:t>
            </a:r>
            <a:r>
              <a:rPr lang="en-US" sz="2200" dirty="0" err="1"/>
              <a:t>ilustrasi</a:t>
            </a:r>
            <a:r>
              <a:rPr lang="en-US" sz="2200" dirty="0"/>
              <a:t> di </a:t>
            </a:r>
            <a:r>
              <a:rPr lang="en-US" sz="2200" dirty="0" err="1"/>
              <a:t>sampaing</a:t>
            </a:r>
            <a:r>
              <a:rPr lang="en-US" sz="22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B0C4CE-6244-4C28-A754-8D9C14C1847C}"/>
              </a:ext>
            </a:extLst>
          </p:cNvPr>
          <p:cNvGrpSpPr/>
          <p:nvPr/>
        </p:nvGrpSpPr>
        <p:grpSpPr>
          <a:xfrm>
            <a:off x="7146164" y="1673528"/>
            <a:ext cx="3811646" cy="4242310"/>
            <a:chOff x="7146164" y="1673528"/>
            <a:chExt cx="3811646" cy="424231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AF198C6-A69B-422A-A95B-426AE9FBB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966" b="89988" l="4448" r="95744">
                          <a14:foregroundMark x1="18098" y1="41300" x2="17676" y2="40452"/>
                          <a14:foregroundMark x1="16449" y1="37828" x2="67101" y2="17037"/>
                          <a14:foregroundMark x1="67101" y1="17037" x2="67101" y2="17037"/>
                          <a14:foregroundMark x1="12270" y1="39766" x2="6097" y2="36940"/>
                          <a14:foregroundMark x1="6097" y1="36940" x2="11043" y2="21922"/>
                          <a14:foregroundMark x1="11043" y1="21922" x2="21626" y2="11264"/>
                          <a14:foregroundMark x1="21626" y1="11264" x2="27914" y2="8962"/>
                          <a14:foregroundMark x1="27914" y1="8962" x2="36426" y2="8962"/>
                          <a14:foregroundMark x1="36426" y1="8962" x2="50115" y2="14897"/>
                          <a14:foregroundMark x1="50115" y1="14897" x2="65491" y2="7307"/>
                          <a14:foregroundMark x1="65491" y1="7307" x2="73275" y2="8841"/>
                          <a14:foregroundMark x1="73275" y1="8841" x2="82094" y2="17360"/>
                          <a14:foregroundMark x1="82094" y1="17360" x2="90491" y2="34154"/>
                          <a14:foregroundMark x1="90491" y1="34154" x2="88880" y2="42067"/>
                          <a14:foregroundMark x1="88880" y1="42067" x2="87653" y2="44368"/>
                          <a14:foregroundMark x1="9394" y1="26686" x2="4486" y2="32095"/>
                          <a14:foregroundMark x1="4486" y1="32095" x2="10544" y2="37586"/>
                          <a14:foregroundMark x1="10544" y1="37586" x2="13535" y2="37586"/>
                          <a14:foregroundMark x1="55061" y1="5692" x2="62692" y2="4966"/>
                          <a14:foregroundMark x1="62692" y1="4966" x2="67293" y2="5450"/>
                          <a14:foregroundMark x1="94479" y1="38918" x2="95744" y2="434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6164" y="1673528"/>
              <a:ext cx="3571803" cy="4242310"/>
            </a:xfrm>
            <a:prstGeom prst="rect">
              <a:avLst/>
            </a:prstGeom>
          </p:spPr>
        </p:pic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DF98AFD-397B-4B59-9E0F-FE3AEF5BDCDE}"/>
                </a:ext>
              </a:extLst>
            </p:cNvPr>
            <p:cNvGrpSpPr/>
            <p:nvPr/>
          </p:nvGrpSpPr>
          <p:grpSpPr>
            <a:xfrm>
              <a:off x="9099029" y="3987383"/>
              <a:ext cx="1858781" cy="1484027"/>
              <a:chOff x="9099029" y="3972393"/>
              <a:chExt cx="1858781" cy="1484027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E61728D7-C71C-40BF-8C8C-2EBB4213D1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58990" y="3972393"/>
                <a:ext cx="1798820" cy="1484027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B32CE5BC-73FC-4F84-8D43-F57030A8EE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9029" y="5456420"/>
                <a:ext cx="1858781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ECD9CA2-5725-4D15-8AB8-3E73ACD5CC38}"/>
                </a:ext>
              </a:extLst>
            </p:cNvPr>
            <p:cNvSpPr/>
            <p:nvPr/>
          </p:nvSpPr>
          <p:spPr>
            <a:xfrm rot="2362242">
              <a:off x="9844884" y="4417216"/>
              <a:ext cx="830677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dirty="0">
                  <a:solidFill>
                    <a:prstClr val="black"/>
                  </a:solidFill>
                </a:rPr>
                <a:t>3,5 m</a:t>
              </a:r>
              <a:endParaRPr lang="en-US" sz="2200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58C3537-2C4E-424F-B696-7CD4C7D38DFD}"/>
                </a:ext>
              </a:extLst>
            </p:cNvPr>
            <p:cNvSpPr/>
            <p:nvPr/>
          </p:nvSpPr>
          <p:spPr>
            <a:xfrm>
              <a:off x="9542116" y="5471228"/>
              <a:ext cx="830677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dirty="0">
                  <a:solidFill>
                    <a:prstClr val="black"/>
                  </a:solidFill>
                </a:rPr>
                <a:t>2,1 m</a:t>
              </a:r>
              <a:endParaRPr lang="en-US" sz="2200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673FE8C-E36E-43AB-80FC-64D4838940D6}"/>
                </a:ext>
              </a:extLst>
            </p:cNvPr>
            <p:cNvSpPr/>
            <p:nvPr/>
          </p:nvSpPr>
          <p:spPr>
            <a:xfrm>
              <a:off x="9144000" y="4658351"/>
              <a:ext cx="279244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200" dirty="0">
                  <a:solidFill>
                    <a:prstClr val="black"/>
                  </a:solidFill>
                </a:rPr>
                <a:t>t</a:t>
              </a:r>
              <a:endParaRPr lang="en-US" sz="2200" dirty="0"/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D995D7D-2E14-4231-B50C-D451A7028224}"/>
                </a:ext>
              </a:extLst>
            </p:cNvPr>
            <p:cNvCxnSpPr>
              <a:cxnSpLocks/>
            </p:cNvCxnSpPr>
            <p:nvPr/>
          </p:nvCxnSpPr>
          <p:spPr>
            <a:xfrm>
              <a:off x="9158990" y="3987111"/>
              <a:ext cx="0" cy="1484117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5030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03E4F6A-6DB5-47F3-9034-AA7E9E6D6CE2}"/>
              </a:ext>
            </a:extLst>
          </p:cNvPr>
          <p:cNvSpPr/>
          <p:nvPr/>
        </p:nvSpPr>
        <p:spPr>
          <a:xfrm>
            <a:off x="383084" y="493340"/>
            <a:ext cx="11425831" cy="1055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/>
              <a:t>Jawab</a:t>
            </a:r>
            <a:r>
              <a:rPr lang="en-US" sz="2200" b="1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200" dirty="0" err="1"/>
              <a:t>Berdasarkan</a:t>
            </a:r>
            <a:r>
              <a:rPr lang="en-US" sz="2200" dirty="0"/>
              <a:t> </a:t>
            </a:r>
            <a:r>
              <a:rPr lang="en-US" sz="2200" dirty="0" err="1"/>
              <a:t>gambar</a:t>
            </a:r>
            <a:r>
              <a:rPr lang="en-US" sz="2200" dirty="0"/>
              <a:t> </a:t>
            </a:r>
            <a:r>
              <a:rPr lang="en-US" sz="2200" dirty="0" err="1"/>
              <a:t>tersebut</a:t>
            </a:r>
            <a:r>
              <a:rPr lang="en-US" sz="2200" dirty="0"/>
              <a:t> </a:t>
            </a:r>
            <a:r>
              <a:rPr lang="en-US" sz="2200" dirty="0" err="1"/>
              <a:t>terbentuk</a:t>
            </a:r>
            <a:r>
              <a:rPr lang="en-US" sz="2200" dirty="0"/>
              <a:t> </a:t>
            </a:r>
            <a:r>
              <a:rPr lang="en-US" sz="2200" dirty="0" err="1"/>
              <a:t>sebuah</a:t>
            </a:r>
            <a:r>
              <a:rPr lang="en-US" sz="2200" dirty="0"/>
              <a:t> </a:t>
            </a:r>
            <a:r>
              <a:rPr lang="en-US" sz="2200" dirty="0" err="1"/>
              <a:t>segitiga</a:t>
            </a:r>
            <a:r>
              <a:rPr lang="en-US" sz="2200" dirty="0"/>
              <a:t> </a:t>
            </a:r>
            <a:r>
              <a:rPr lang="en-US" sz="2200" dirty="0" err="1"/>
              <a:t>siku-siku</a:t>
            </a:r>
            <a:r>
              <a:rPr lang="en-US" sz="2200" dirty="0"/>
              <a:t>, </a:t>
            </a:r>
            <a:r>
              <a:rPr lang="en-US" sz="2200" dirty="0" err="1"/>
              <a:t>maka</a:t>
            </a:r>
            <a:r>
              <a:rPr lang="en-US" sz="22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8ADF199-E735-46DA-8842-7AA31762738B}"/>
                  </a:ext>
                </a:extLst>
              </p:cNvPr>
              <p:cNvSpPr/>
              <p:nvPr/>
            </p:nvSpPr>
            <p:spPr>
              <a:xfrm>
                <a:off x="799476" y="1767487"/>
                <a:ext cx="10023422" cy="3194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3,5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2,1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2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5,6 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×1,4</m:t>
                      </m:r>
                    </m:oMath>
                  </m:oMathPara>
                </a14:m>
                <a:endParaRPr lang="en-US" sz="22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=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7,84</m:t>
                          </m:r>
                        </m:e>
                      </m:rad>
                    </m:oMath>
                  </m:oMathPara>
                </a14:m>
                <a:endParaRPr lang="en-US" sz="22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=2,8</m:t>
                      </m:r>
                    </m:oMath>
                  </m:oMathPara>
                </a14:m>
                <a:endParaRPr lang="en-US" sz="2200" i="1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200" dirty="0" err="1">
                    <a:solidFill>
                      <a:prstClr val="black"/>
                    </a:solidFill>
                  </a:rPr>
                  <a:t>Jadi</a:t>
                </a:r>
                <a:r>
                  <a:rPr lang="en-US" sz="2200" dirty="0">
                    <a:solidFill>
                      <a:prstClr val="black"/>
                    </a:solidFill>
                  </a:rPr>
                  <a:t>,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ketinggian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ujung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tangga</a:t>
                </a:r>
                <a:r>
                  <a:rPr lang="en-US" sz="2200" dirty="0">
                    <a:solidFill>
                      <a:prstClr val="black"/>
                    </a:solidFill>
                  </a:rPr>
                  <a:t> yang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menempel</a:t>
                </a:r>
                <a:r>
                  <a:rPr lang="en-US" sz="2200" dirty="0">
                    <a:solidFill>
                      <a:prstClr val="black"/>
                    </a:solidFill>
                  </a:rPr>
                  <a:t> pada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pohon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permukaan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tanah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2,8 meter</a:t>
                </a:r>
                <a:r>
                  <a:rPr lang="en-US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8ADF199-E735-46DA-8842-7AA3176273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476" y="1767487"/>
                <a:ext cx="10023422" cy="3194016"/>
              </a:xfrm>
              <a:prstGeom prst="rect">
                <a:avLst/>
              </a:prstGeom>
              <a:blipFill>
                <a:blip r:embed="rId2"/>
                <a:stretch>
                  <a:fillRect l="-791" b="-28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758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9" y="0"/>
            <a:ext cx="12177287" cy="6858000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4694638" y="1592458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rPr>
              <a:t>BAB 2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3025905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buNone/>
            </a:pPr>
            <a:r>
              <a:rPr lang="en-US" sz="3200" b="1" dirty="0" smtClean="0">
                <a:solidFill>
                  <a:srgbClr val="F05120"/>
                </a:solidFill>
                <a:latin typeface="Calibri"/>
                <a:cs typeface="Arial" pitchFamily="34" charset="0"/>
              </a:rPr>
              <a:t>TEOREMA PYTHAGORAS</a:t>
            </a:r>
            <a:endParaRPr lang="en-US" sz="3200" b="1" dirty="0">
              <a:solidFill>
                <a:srgbClr val="F05120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14" name="直線コネクタ 9">
            <a:extLst>
              <a:ext uri="{FF2B5EF4-FFF2-40B4-BE49-F238E27FC236}">
                <a16:creationId xmlns:a16="http://schemas.microsoft.com/office/drawing/2014/main" id="{17822166-6F12-4DE0-BE14-57F8FF43770C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584695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E8C3D7D-63BE-40AF-B6F3-6585D154A9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33" y="1303866"/>
            <a:ext cx="2911734" cy="385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8494907" cy="1264579"/>
            <a:chOff x="452487" y="0"/>
            <a:chExt cx="8494907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8494907" cy="697584"/>
              <a:chOff x="101324" y="334940"/>
              <a:chExt cx="8494907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841928" y="439089"/>
                <a:ext cx="7754303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Jarak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Dua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Titik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pada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Bidang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Cartesius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</p:grp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603E4F6A-6DB5-47F3-9034-AA7E9E6D6CE2}"/>
              </a:ext>
            </a:extLst>
          </p:cNvPr>
          <p:cNvSpPr/>
          <p:nvPr/>
        </p:nvSpPr>
        <p:spPr>
          <a:xfrm>
            <a:off x="1007185" y="1438636"/>
            <a:ext cx="9577160" cy="1055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err="1"/>
              <a:t>Koordinat</a:t>
            </a:r>
            <a:r>
              <a:rPr lang="en-US" sz="2200" dirty="0"/>
              <a:t> </a:t>
            </a:r>
            <a:r>
              <a:rPr lang="en-US" sz="2200" dirty="0" err="1"/>
              <a:t>titik</a:t>
            </a:r>
            <a:r>
              <a:rPr lang="en-US" sz="2200" dirty="0"/>
              <a:t> pada </a:t>
            </a:r>
            <a:r>
              <a:rPr lang="en-US" sz="2200" dirty="0" err="1"/>
              <a:t>bidang</a:t>
            </a:r>
            <a:r>
              <a:rPr lang="en-US" sz="2200" dirty="0"/>
              <a:t> </a:t>
            </a:r>
            <a:r>
              <a:rPr lang="en-US" sz="2200" dirty="0" err="1"/>
              <a:t>Cartesius</a:t>
            </a:r>
            <a:r>
              <a:rPr lang="en-US" sz="2200" dirty="0"/>
              <a:t> </a:t>
            </a:r>
            <a:r>
              <a:rPr lang="en-US" sz="2200" dirty="0" err="1"/>
              <a:t>adalah</a:t>
            </a:r>
            <a:r>
              <a:rPr lang="en-US" sz="2200" dirty="0"/>
              <a:t> </a:t>
            </a:r>
            <a:r>
              <a:rPr lang="en-US" sz="2200" dirty="0" err="1"/>
              <a:t>pasangan</a:t>
            </a:r>
            <a:r>
              <a:rPr lang="en-US" sz="2200" dirty="0"/>
              <a:t> </a:t>
            </a:r>
            <a:r>
              <a:rPr lang="en-US" sz="2200" dirty="0" err="1"/>
              <a:t>nilai</a:t>
            </a:r>
            <a:r>
              <a:rPr lang="en-US" sz="2200" dirty="0"/>
              <a:t> pada </a:t>
            </a:r>
            <a:r>
              <a:rPr lang="en-US" sz="2200" dirty="0" err="1"/>
              <a:t>sumbu</a:t>
            </a:r>
            <a:r>
              <a:rPr lang="en-US" sz="2200" dirty="0"/>
              <a:t> </a:t>
            </a:r>
            <a:r>
              <a:rPr lang="en-US" sz="2200" dirty="0" err="1"/>
              <a:t>mendatar</a:t>
            </a:r>
            <a:r>
              <a:rPr lang="en-US" sz="2200" dirty="0"/>
              <a:t> dan </a:t>
            </a:r>
            <a:r>
              <a:rPr lang="en-US" sz="2200" dirty="0" err="1"/>
              <a:t>sumbu</a:t>
            </a:r>
            <a:r>
              <a:rPr lang="en-US" sz="2200" dirty="0"/>
              <a:t> </a:t>
            </a:r>
            <a:r>
              <a:rPr lang="en-US" sz="2200" dirty="0" err="1"/>
              <a:t>tegak</a:t>
            </a:r>
            <a:r>
              <a:rPr lang="en-US" sz="2200" dirty="0"/>
              <a:t>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474FBE-CB94-411C-BC72-26FC2227629E}"/>
              </a:ext>
            </a:extLst>
          </p:cNvPr>
          <p:cNvGrpSpPr/>
          <p:nvPr/>
        </p:nvGrpSpPr>
        <p:grpSpPr>
          <a:xfrm>
            <a:off x="3355724" y="2495148"/>
            <a:ext cx="4572770" cy="3248236"/>
            <a:chOff x="3891047" y="2671243"/>
            <a:chExt cx="4572770" cy="324823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E9B8770-7237-40C4-B6B7-58BE683B33E8}"/>
                </a:ext>
              </a:extLst>
            </p:cNvPr>
            <p:cNvGrpSpPr/>
            <p:nvPr/>
          </p:nvGrpSpPr>
          <p:grpSpPr>
            <a:xfrm>
              <a:off x="4182257" y="2741458"/>
              <a:ext cx="3372786" cy="2953062"/>
              <a:chOff x="5156617" y="3087974"/>
              <a:chExt cx="2488367" cy="2266016"/>
            </a:xfrm>
          </p:grpSpPr>
          <p:cxnSp>
            <p:nvCxnSpPr>
              <p:cNvPr id="3" name="Straight Arrow Connector 2">
                <a:extLst>
                  <a:ext uri="{FF2B5EF4-FFF2-40B4-BE49-F238E27FC236}">
                    <a16:creationId xmlns:a16="http://schemas.microsoft.com/office/drawing/2014/main" id="{99858223-46DF-487C-BEDA-B1389F99F4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56617" y="5201588"/>
                <a:ext cx="2488367" cy="1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361A5157-CBB0-416A-B65E-8ABE25E65E4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09017" y="3087974"/>
                <a:ext cx="0" cy="2266016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6D2F1CB-7437-44C1-A45B-9CF01F81AF04}"/>
                </a:ext>
              </a:extLst>
            </p:cNvPr>
            <p:cNvCxnSpPr/>
            <p:nvPr/>
          </p:nvCxnSpPr>
          <p:spPr>
            <a:xfrm>
              <a:off x="4388823" y="4217989"/>
              <a:ext cx="1707177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665E1AB-0A23-4767-B711-CCD2B8B6A506}"/>
                </a:ext>
              </a:extLst>
            </p:cNvPr>
            <p:cNvCxnSpPr/>
            <p:nvPr/>
          </p:nvCxnSpPr>
          <p:spPr>
            <a:xfrm>
              <a:off x="4388823" y="3066244"/>
              <a:ext cx="1707177" cy="0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2215DAC-80C1-4D6E-9A34-A351E138210E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217989"/>
              <a:ext cx="0" cy="1277921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D488ED12-9AD0-47E5-86F3-6F1171C8EC82}"/>
                </a:ext>
              </a:extLst>
            </p:cNvPr>
            <p:cNvSpPr/>
            <p:nvPr/>
          </p:nvSpPr>
          <p:spPr>
            <a:xfrm rot="10800000" flipH="1">
              <a:off x="6096000" y="3066241"/>
              <a:ext cx="1189217" cy="1163527"/>
            </a:xfrm>
            <a:prstGeom prst="rtTriangl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AC56BBA-6401-4D02-B2CD-60965FBA8D3C}"/>
                </a:ext>
              </a:extLst>
            </p:cNvPr>
            <p:cNvCxnSpPr>
              <a:cxnSpLocks/>
              <a:stCxn id="16" idx="4"/>
            </p:cNvCxnSpPr>
            <p:nvPr/>
          </p:nvCxnSpPr>
          <p:spPr>
            <a:xfrm>
              <a:off x="7285217" y="3066241"/>
              <a:ext cx="0" cy="2429669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EBDC9D25-1FF3-41C8-A6A5-1656F92FAA71}"/>
                    </a:ext>
                  </a:extLst>
                </p:cNvPr>
                <p:cNvSpPr/>
                <p:nvPr/>
              </p:nvSpPr>
              <p:spPr>
                <a:xfrm>
                  <a:off x="5881262" y="2671243"/>
                  <a:ext cx="429477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EBDC9D25-1FF3-41C8-A6A5-1656F92FAA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81262" y="2671243"/>
                  <a:ext cx="429477" cy="43088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68AC8537-1DFE-41EE-B861-B0218D7C4698}"/>
                    </a:ext>
                  </a:extLst>
                </p:cNvPr>
                <p:cNvSpPr/>
                <p:nvPr/>
              </p:nvSpPr>
              <p:spPr>
                <a:xfrm>
                  <a:off x="7125566" y="2707022"/>
                  <a:ext cx="1338251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68AC8537-1DFE-41EE-B861-B0218D7C46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5566" y="2707022"/>
                  <a:ext cx="1338251" cy="430887"/>
                </a:xfrm>
                <a:prstGeom prst="rect">
                  <a:avLst/>
                </a:prstGeom>
                <a:blipFill>
                  <a:blip r:embed="rId3"/>
                  <a:stretch>
                    <a:fillRect r="-455" b="-154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FFDF17C9-95BB-4667-8BB6-747D46C8E3B2}"/>
                    </a:ext>
                  </a:extLst>
                </p:cNvPr>
                <p:cNvSpPr/>
                <p:nvPr/>
              </p:nvSpPr>
              <p:spPr>
                <a:xfrm>
                  <a:off x="4886600" y="3758977"/>
                  <a:ext cx="1312346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2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2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2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FFDF17C9-95BB-4667-8BB6-747D46C8E3B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86600" y="3758977"/>
                  <a:ext cx="1312346" cy="430887"/>
                </a:xfrm>
                <a:prstGeom prst="rect">
                  <a:avLst/>
                </a:prstGeom>
                <a:blipFill>
                  <a:blip r:embed="rId4"/>
                  <a:stretch>
                    <a:fillRect r="-465" b="-1714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935815A5-8722-4D8B-B595-2CC43548FBBA}"/>
                    </a:ext>
                  </a:extLst>
                </p:cNvPr>
                <p:cNvSpPr/>
                <p:nvPr/>
              </p:nvSpPr>
              <p:spPr>
                <a:xfrm>
                  <a:off x="5942442" y="5479076"/>
                  <a:ext cx="496531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935815A5-8722-4D8B-B595-2CC43548FBB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2442" y="5479076"/>
                  <a:ext cx="496531" cy="43088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87AE197F-68BD-448B-ADE0-776C747F1198}"/>
                    </a:ext>
                  </a:extLst>
                </p:cNvPr>
                <p:cNvSpPr/>
                <p:nvPr/>
              </p:nvSpPr>
              <p:spPr>
                <a:xfrm>
                  <a:off x="7125566" y="5479075"/>
                  <a:ext cx="496531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87AE197F-68BD-448B-ADE0-776C747F119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5566" y="5479075"/>
                  <a:ext cx="496531" cy="430887"/>
                </a:xfrm>
                <a:prstGeom prst="rect">
                  <a:avLst/>
                </a:prstGeom>
                <a:blipFill>
                  <a:blip r:embed="rId6"/>
                  <a:stretch>
                    <a:fillRect b="-84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D09A7677-7B47-47A2-9E2D-BBBF643C77AE}"/>
                    </a:ext>
                  </a:extLst>
                </p:cNvPr>
                <p:cNvSpPr/>
                <p:nvPr/>
              </p:nvSpPr>
              <p:spPr>
                <a:xfrm>
                  <a:off x="3933991" y="2782228"/>
                  <a:ext cx="496531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2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D09A7677-7B47-47A2-9E2D-BBBF643C77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33991" y="2782228"/>
                  <a:ext cx="496531" cy="430887"/>
                </a:xfrm>
                <a:prstGeom prst="rect">
                  <a:avLst/>
                </a:prstGeom>
                <a:blipFill>
                  <a:blip r:embed="rId7"/>
                  <a:stretch>
                    <a:fillRect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53842C84-C8B8-44B5-9531-8B5B24AACEE6}"/>
                    </a:ext>
                  </a:extLst>
                </p:cNvPr>
                <p:cNvSpPr/>
                <p:nvPr/>
              </p:nvSpPr>
              <p:spPr>
                <a:xfrm>
                  <a:off x="3891047" y="3923625"/>
                  <a:ext cx="496531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2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200" b="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53842C84-C8B8-44B5-9531-8B5B24AACEE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91047" y="3923625"/>
                  <a:ext cx="496531" cy="430887"/>
                </a:xfrm>
                <a:prstGeom prst="rect">
                  <a:avLst/>
                </a:prstGeom>
                <a:blipFill>
                  <a:blip r:embed="rId8"/>
                  <a:stretch>
                    <a:fillRect b="-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22CE050-B748-471A-B191-5C889E861C6C}"/>
                    </a:ext>
                  </a:extLst>
                </p:cNvPr>
                <p:cNvSpPr/>
                <p:nvPr/>
              </p:nvSpPr>
              <p:spPr>
                <a:xfrm>
                  <a:off x="4001045" y="5488592"/>
                  <a:ext cx="446404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D22CE050-B748-471A-B191-5C889E861C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1045" y="5488592"/>
                  <a:ext cx="446404" cy="43088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30888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03E4F6A-6DB5-47F3-9034-AA7E9E6D6CE2}"/>
              </a:ext>
            </a:extLst>
          </p:cNvPr>
          <p:cNvSpPr/>
          <p:nvPr/>
        </p:nvSpPr>
        <p:spPr>
          <a:xfrm>
            <a:off x="383084" y="493340"/>
            <a:ext cx="11425831" cy="3086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err="1"/>
              <a:t>Langkah</a:t>
            </a:r>
            <a:r>
              <a:rPr lang="en-US" sz="2200" dirty="0"/>
              <a:t> </a:t>
            </a:r>
            <a:r>
              <a:rPr lang="en-US" sz="2200" dirty="0" err="1"/>
              <a:t>untuk</a:t>
            </a:r>
            <a:r>
              <a:rPr lang="en-US" sz="2200" dirty="0"/>
              <a:t> </a:t>
            </a:r>
            <a:r>
              <a:rPr lang="en-US" sz="2200" dirty="0" err="1"/>
              <a:t>menentukan</a:t>
            </a:r>
            <a:r>
              <a:rPr lang="en-US" sz="2200" dirty="0"/>
              <a:t> </a:t>
            </a:r>
            <a:r>
              <a:rPr lang="en-US" sz="2200" dirty="0" err="1"/>
              <a:t>panjang</a:t>
            </a:r>
            <a:r>
              <a:rPr lang="en-US" sz="2200" dirty="0"/>
              <a:t> </a:t>
            </a:r>
            <a:r>
              <a:rPr lang="en-US" sz="2200" dirty="0" err="1"/>
              <a:t>ruas</a:t>
            </a:r>
            <a:r>
              <a:rPr lang="en-US" sz="2200" dirty="0"/>
              <a:t> </a:t>
            </a:r>
            <a:r>
              <a:rPr lang="en-US" sz="2200" dirty="0" err="1"/>
              <a:t>garis</a:t>
            </a:r>
            <a:r>
              <a:rPr lang="en-US" sz="2200" dirty="0"/>
              <a:t> </a:t>
            </a:r>
            <a:r>
              <a:rPr lang="en-US" sz="2200" i="1" dirty="0"/>
              <a:t>AB</a:t>
            </a:r>
            <a:r>
              <a:rPr lang="en-US" sz="2200" dirty="0"/>
              <a:t> (</a:t>
            </a:r>
            <a:r>
              <a:rPr lang="en-US" sz="2200" dirty="0" err="1"/>
              <a:t>jarak</a:t>
            </a:r>
            <a:r>
              <a:rPr lang="en-US" sz="2200" dirty="0"/>
              <a:t> </a:t>
            </a:r>
            <a:r>
              <a:rPr lang="en-US" sz="2200" dirty="0" err="1"/>
              <a:t>anatara</a:t>
            </a:r>
            <a:r>
              <a:rPr lang="en-US" sz="2200" dirty="0"/>
              <a:t> </a:t>
            </a:r>
            <a:r>
              <a:rPr lang="en-US" sz="2200" dirty="0" err="1"/>
              <a:t>titik</a:t>
            </a:r>
            <a:r>
              <a:rPr lang="en-US" sz="2200" dirty="0"/>
              <a:t> </a:t>
            </a:r>
            <a:r>
              <a:rPr lang="en-US" sz="2200" i="1" dirty="0"/>
              <a:t>A </a:t>
            </a:r>
            <a:r>
              <a:rPr lang="en-US" sz="2200" dirty="0"/>
              <a:t>dan </a:t>
            </a:r>
            <a:r>
              <a:rPr lang="en-US" sz="2200" i="1" dirty="0"/>
              <a:t>B</a:t>
            </a:r>
            <a:r>
              <a:rPr lang="en-US" sz="2200" dirty="0"/>
              <a:t>).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200" dirty="0" err="1"/>
              <a:t>Membentuk</a:t>
            </a:r>
            <a:r>
              <a:rPr lang="en-US" sz="2200" dirty="0"/>
              <a:t> </a:t>
            </a:r>
            <a:r>
              <a:rPr lang="en-US" sz="2200" dirty="0" err="1"/>
              <a:t>segitiga</a:t>
            </a:r>
            <a:r>
              <a:rPr lang="en-US" sz="2200" dirty="0"/>
              <a:t> </a:t>
            </a:r>
            <a:r>
              <a:rPr lang="en-US" sz="2200" dirty="0" err="1"/>
              <a:t>siku-siku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kedua</a:t>
            </a:r>
            <a:r>
              <a:rPr lang="en-US" sz="2200" dirty="0"/>
              <a:t> </a:t>
            </a:r>
            <a:r>
              <a:rPr lang="en-US" sz="2200" dirty="0" err="1"/>
              <a:t>titik</a:t>
            </a:r>
            <a:r>
              <a:rPr lang="en-US" sz="2200" dirty="0"/>
              <a:t> </a:t>
            </a:r>
            <a:r>
              <a:rPr lang="en-US" sz="2200" dirty="0" err="1"/>
              <a:t>sebagai</a:t>
            </a:r>
            <a:r>
              <a:rPr lang="en-US" sz="2200" dirty="0"/>
              <a:t> </a:t>
            </a:r>
            <a:r>
              <a:rPr lang="en-US" sz="2200" dirty="0" err="1"/>
              <a:t>titik</a:t>
            </a:r>
            <a:r>
              <a:rPr lang="en-US" sz="2200" dirty="0"/>
              <a:t> </a:t>
            </a:r>
            <a:r>
              <a:rPr lang="en-US" sz="2200" dirty="0" err="1"/>
              <a:t>sudut</a:t>
            </a:r>
            <a:r>
              <a:rPr lang="en-US" sz="2200" dirty="0"/>
              <a:t> dan </a:t>
            </a:r>
            <a:r>
              <a:rPr lang="en-US" sz="2200" dirty="0" err="1"/>
              <a:t>ruas</a:t>
            </a:r>
            <a:r>
              <a:rPr lang="en-US" sz="2200" dirty="0"/>
              <a:t> </a:t>
            </a:r>
            <a:r>
              <a:rPr lang="en-US" sz="2200" i="1" dirty="0"/>
              <a:t>AB</a:t>
            </a:r>
            <a:r>
              <a:rPr lang="en-US" sz="2200" dirty="0"/>
              <a:t> salah </a:t>
            </a:r>
            <a:r>
              <a:rPr lang="en-US" sz="2200" dirty="0" err="1"/>
              <a:t>satu</a:t>
            </a:r>
            <a:r>
              <a:rPr lang="en-US" sz="2200" dirty="0"/>
              <a:t> </a:t>
            </a:r>
            <a:r>
              <a:rPr lang="en-US" sz="2200" dirty="0" err="1"/>
              <a:t>sisi</a:t>
            </a:r>
            <a:r>
              <a:rPr lang="en-US" sz="2200" dirty="0"/>
              <a:t> </a:t>
            </a:r>
            <a:r>
              <a:rPr lang="en-US" sz="2200" dirty="0" err="1"/>
              <a:t>segitiga</a:t>
            </a:r>
            <a:r>
              <a:rPr lang="en-US" sz="2200" dirty="0"/>
              <a:t> </a:t>
            </a:r>
            <a:r>
              <a:rPr lang="en-US" sz="2200" dirty="0" err="1"/>
              <a:t>tersebut</a:t>
            </a:r>
            <a:r>
              <a:rPr lang="en-US" sz="2200" dirty="0"/>
              <a:t>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200" dirty="0" err="1"/>
              <a:t>Menghitung</a:t>
            </a:r>
            <a:r>
              <a:rPr lang="en-US" sz="2200" dirty="0"/>
              <a:t> </a:t>
            </a:r>
            <a:r>
              <a:rPr lang="en-US" sz="2200" dirty="0" err="1"/>
              <a:t>panjang</a:t>
            </a:r>
            <a:r>
              <a:rPr lang="en-US" sz="2200" dirty="0"/>
              <a:t> </a:t>
            </a:r>
            <a:r>
              <a:rPr lang="en-US" sz="2200" dirty="0" err="1"/>
              <a:t>ruas</a:t>
            </a:r>
            <a:r>
              <a:rPr lang="en-US" sz="2200" dirty="0"/>
              <a:t> </a:t>
            </a:r>
            <a:r>
              <a:rPr lang="en-US" sz="2200" dirty="0" err="1"/>
              <a:t>garis</a:t>
            </a:r>
            <a:r>
              <a:rPr lang="en-US" sz="2200" dirty="0"/>
              <a:t> </a:t>
            </a:r>
            <a:r>
              <a:rPr lang="en-US" sz="2200" i="1" dirty="0"/>
              <a:t>AB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rumus</a:t>
            </a:r>
            <a:r>
              <a:rPr lang="en-US" sz="2200" dirty="0"/>
              <a:t> Pythagoras.</a:t>
            </a:r>
          </a:p>
          <a:p>
            <a:pPr algn="just">
              <a:lnSpc>
                <a:spcPct val="150000"/>
              </a:lnSpc>
            </a:pPr>
            <a:endParaRPr lang="en-US" sz="2200" dirty="0"/>
          </a:p>
          <a:p>
            <a:pPr algn="just">
              <a:lnSpc>
                <a:spcPct val="150000"/>
              </a:lnSpc>
            </a:pPr>
            <a:r>
              <a:rPr lang="en-US" sz="2200" dirty="0" err="1"/>
              <a:t>Berdasarkan</a:t>
            </a:r>
            <a:r>
              <a:rPr lang="en-US" sz="2200" dirty="0"/>
              <a:t> </a:t>
            </a:r>
            <a:r>
              <a:rPr lang="en-US" sz="2200" dirty="0" err="1"/>
              <a:t>langkah</a:t>
            </a:r>
            <a:r>
              <a:rPr lang="en-US" sz="2200" dirty="0"/>
              <a:t> </a:t>
            </a:r>
            <a:r>
              <a:rPr lang="en-US" sz="2200" dirty="0" err="1"/>
              <a:t>tersebut</a:t>
            </a:r>
            <a:r>
              <a:rPr lang="en-US" sz="2200" dirty="0"/>
              <a:t> </a:t>
            </a:r>
            <a:r>
              <a:rPr lang="en-US" sz="2200" dirty="0" err="1"/>
              <a:t>didapat</a:t>
            </a:r>
            <a:r>
              <a:rPr lang="en-US" sz="2200" dirty="0"/>
              <a:t>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3BAC76-705C-40A3-82D4-3BEDE740702E}"/>
              </a:ext>
            </a:extLst>
          </p:cNvPr>
          <p:cNvGrpSpPr/>
          <p:nvPr/>
        </p:nvGrpSpPr>
        <p:grpSpPr>
          <a:xfrm>
            <a:off x="3083976" y="3995131"/>
            <a:ext cx="6024045" cy="1461286"/>
            <a:chOff x="140423" y="2226104"/>
            <a:chExt cx="9989746" cy="180445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196EEDC-DB1C-48C4-99F0-F5338A80902E}"/>
                </a:ext>
              </a:extLst>
            </p:cNvPr>
            <p:cNvSpPr/>
            <p:nvPr/>
          </p:nvSpPr>
          <p:spPr>
            <a:xfrm>
              <a:off x="140423" y="2226104"/>
              <a:ext cx="9989746" cy="180445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A2CE43D-383D-4D15-BAF5-DE85EC291CF0}"/>
                    </a:ext>
                  </a:extLst>
                </p:cNvPr>
                <p:cNvSpPr/>
                <p:nvPr/>
              </p:nvSpPr>
              <p:spPr>
                <a:xfrm>
                  <a:off x="140423" y="2319031"/>
                  <a:ext cx="9989746" cy="150050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2200" dirty="0">
                      <a:solidFill>
                        <a:prstClr val="black"/>
                      </a:solidFill>
                    </a:rPr>
                    <a:t>Jarak </a:t>
                  </a:r>
                  <a:r>
                    <a:rPr lang="en-US" sz="2200" dirty="0" err="1">
                      <a:solidFill>
                        <a:prstClr val="black"/>
                      </a:solidFill>
                    </a:rPr>
                    <a:t>antara</a:t>
                  </a:r>
                  <a:r>
                    <a:rPr lang="en-US" sz="2200" dirty="0">
                      <a:solidFill>
                        <a:prstClr val="black"/>
                      </a:solidFill>
                    </a:rPr>
                    <a:t> </a:t>
                  </a:r>
                  <a:r>
                    <a:rPr lang="en-US" sz="2200" dirty="0" err="1">
                      <a:solidFill>
                        <a:prstClr val="black"/>
                      </a:solidFill>
                    </a:rPr>
                    <a:t>titik</a:t>
                  </a:r>
                  <a:r>
                    <a:rPr lang="en-US" sz="2200" dirty="0">
                      <a:solidFill>
                        <a:prstClr val="black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2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2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2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2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22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a14:m>
                  <a:r>
                    <a:rPr lang="en-US" sz="2200" dirty="0"/>
                    <a:t>dan </a:t>
                  </a:r>
                  <a:r>
                    <a:rPr lang="en-US" sz="2200" dirty="0" err="1"/>
                    <a:t>titik</a:t>
                  </a:r>
                  <a:r>
                    <a:rPr lang="en-US" sz="2200" dirty="0"/>
                    <a:t> </a:t>
                  </a:r>
                  <a14:m>
                    <m:oMath xmlns:m="http://schemas.openxmlformats.org/officeDocument/2006/math">
                      <m:r>
                        <a:rPr lang="en-US" sz="22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2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2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2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200" i="1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US" sz="2200" dirty="0"/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degHide m:val="on"/>
                            <m:ctrlPr>
                              <a:rPr lang="en-US" sz="22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sz="2200" b="0" i="1" dirty="0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2200" b="0" i="1" dirty="0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dirty="0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en-US" sz="2200" i="1" dirty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dirty="0" smtClea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2200" i="1" dirty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A2CE43D-383D-4D15-BAF5-DE85EC291CF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423" y="2319031"/>
                  <a:ext cx="9989746" cy="150050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94735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88AC7239-F8F2-4292-97F9-674F28FB05EF}"/>
              </a:ext>
            </a:extLst>
          </p:cNvPr>
          <p:cNvGrpSpPr/>
          <p:nvPr/>
        </p:nvGrpSpPr>
        <p:grpSpPr>
          <a:xfrm>
            <a:off x="749757" y="487599"/>
            <a:ext cx="1411934" cy="778367"/>
            <a:chOff x="740334" y="3043297"/>
            <a:chExt cx="1417043" cy="9990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9404E7B-76FE-4CA9-9D3C-D34EB46CA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8108575-A81E-497F-9B0E-04903034CF2A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03E4F6A-6DB5-47F3-9034-AA7E9E6D6CE2}"/>
                  </a:ext>
                </a:extLst>
              </p:cNvPr>
              <p:cNvSpPr/>
              <p:nvPr/>
            </p:nvSpPr>
            <p:spPr>
              <a:xfrm>
                <a:off x="406678" y="1265966"/>
                <a:ext cx="11358602" cy="54026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200" dirty="0"/>
                  <a:t>Diketahui </a:t>
                </a:r>
                <a:r>
                  <a:rPr lang="en-US" sz="2200" dirty="0" err="1"/>
                  <a:t>garis</a:t>
                </a:r>
                <a:r>
                  <a:rPr lang="en-US" sz="2200" dirty="0"/>
                  <a:t> </a:t>
                </a:r>
                <a:r>
                  <a:rPr lang="en-US" sz="2200" i="1" dirty="0"/>
                  <a:t>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melalui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titik</a:t>
                </a:r>
                <a:r>
                  <a:rPr lang="en-US" sz="2200" dirty="0"/>
                  <a:t> </a:t>
                </a:r>
                <a:r>
                  <a:rPr lang="en-US" sz="2200" i="1" dirty="0"/>
                  <a:t>P</a:t>
                </a:r>
                <a:r>
                  <a:rPr lang="en-US" sz="2200" dirty="0"/>
                  <a:t>(3, 2) dan </a:t>
                </a:r>
                <a:r>
                  <a:rPr lang="en-US" sz="2200" i="1" dirty="0"/>
                  <a:t>Q</a:t>
                </a:r>
                <a:r>
                  <a:rPr lang="en-US" sz="2200" dirty="0"/>
                  <a:t>(7, 5). </a:t>
                </a:r>
                <a:r>
                  <a:rPr lang="en-US" sz="2200" dirty="0" err="1"/>
                  <a:t>Berapa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pnajang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garis</a:t>
                </a:r>
                <a:r>
                  <a:rPr lang="en-US" sz="2200" dirty="0"/>
                  <a:t> </a:t>
                </a:r>
                <a:r>
                  <a:rPr lang="en-US" sz="2200" i="1" dirty="0"/>
                  <a:t>PQ</a:t>
                </a:r>
                <a:r>
                  <a:rPr lang="en-US" sz="2200" dirty="0"/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200" b="1" dirty="0" err="1"/>
                  <a:t>Jawab</a:t>
                </a:r>
                <a:r>
                  <a:rPr lang="en-US" sz="2200" b="1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200" dirty="0" err="1"/>
                  <a:t>Titik</a:t>
                </a:r>
                <a:r>
                  <a:rPr lang="en-US" sz="2200" dirty="0"/>
                  <a:t> </a:t>
                </a:r>
                <a:r>
                  <a:rPr lang="en-US" sz="2200" i="1" dirty="0"/>
                  <a:t>P</a:t>
                </a:r>
                <a:r>
                  <a:rPr lang="en-US" sz="2200" dirty="0"/>
                  <a:t>(3, 2)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2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2200" b="1" dirty="0"/>
                  <a:t>  </a:t>
                </a:r>
                <a:r>
                  <a:rPr lang="en-US" sz="2200" dirty="0"/>
                  <a:t>dan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2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200" b="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200" b="1" dirty="0"/>
                  <a:t> </a:t>
                </a:r>
                <a:r>
                  <a:rPr lang="en-US" sz="2200" dirty="0" err="1"/>
                  <a:t>Titik</a:t>
                </a:r>
                <a:r>
                  <a:rPr lang="en-US" sz="2200" dirty="0"/>
                  <a:t> </a:t>
                </a:r>
                <a:r>
                  <a:rPr lang="en-US" sz="2200" i="1" dirty="0"/>
                  <a:t>Q</a:t>
                </a:r>
                <a:r>
                  <a:rPr lang="en-US" sz="2200" dirty="0"/>
                  <a:t>(7, 5)</a:t>
                </a:r>
                <a14:m>
                  <m:oMath xmlns:m="http://schemas.openxmlformats.org/officeDocument/2006/math">
                    <m:r>
                      <a:rPr lang="en-US" sz="22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2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sz="2200" b="1" dirty="0"/>
                  <a:t>  </a:t>
                </a:r>
                <a:r>
                  <a:rPr lang="en-US" sz="2200" dirty="0"/>
                  <a:t>dan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2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200" dirty="0" err="1">
                    <a:solidFill>
                      <a:prstClr val="black"/>
                    </a:solidFill>
                  </a:rPr>
                  <a:t>Menggunakan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rumus</a:t>
                </a:r>
                <a:r>
                  <a:rPr lang="en-US" sz="2200" dirty="0">
                    <a:solidFill>
                      <a:prstClr val="black"/>
                    </a:solidFill>
                  </a:rPr>
                  <a:t> yang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ada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didapat</a:t>
                </a:r>
                <a:r>
                  <a:rPr lang="en-US" sz="2200" dirty="0">
                    <a:solidFill>
                      <a:prstClr val="black"/>
                    </a:solidFill>
                  </a:rPr>
                  <a:t>: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𝑃𝑄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2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2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2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200" dirty="0"/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dirty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en-US" sz="22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200" b="0" i="1" dirty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dirty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en-US" sz="22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200" b="0" i="1" dirty="0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2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e>
                      </m:ra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2200" b="0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200" dirty="0" err="1">
                    <a:solidFill>
                      <a:prstClr val="black"/>
                    </a:solidFill>
                  </a:rPr>
                  <a:t>Jadi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panjang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ruas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garis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PQ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5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satuan</a:t>
                </a:r>
                <a:r>
                  <a:rPr lang="en-US" sz="2200" dirty="0">
                    <a:solidFill>
                      <a:prstClr val="black"/>
                    </a:solidFill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endParaRPr lang="en-US" sz="2200" b="1" dirty="0"/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03E4F6A-6DB5-47F3-9034-AA7E9E6D6C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78" y="1265966"/>
                <a:ext cx="11358602" cy="5402697"/>
              </a:xfrm>
              <a:prstGeom prst="rect">
                <a:avLst/>
              </a:prstGeom>
              <a:blipFill>
                <a:blip r:embed="rId4"/>
                <a:stretch>
                  <a:fillRect l="-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3202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620642" y="2417412"/>
                <a:ext cx="1052729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Segitiga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siku-siku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merupakan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segitiga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salah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satu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sudutnya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memiliki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besar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90</m:t>
                    </m:r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42" y="2417412"/>
                <a:ext cx="10527298" cy="461665"/>
              </a:xfrm>
              <a:prstGeom prst="rect">
                <a:avLst/>
              </a:prstGeom>
              <a:blipFill>
                <a:blip r:embed="rId2"/>
                <a:stretch>
                  <a:fillRect l="-926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965059" y="1240584"/>
            <a:ext cx="4919232" cy="999041"/>
            <a:chOff x="469814" y="259078"/>
            <a:chExt cx="5818809" cy="9990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5486231" cy="9990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802392" y="593206"/>
              <a:ext cx="548623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Pengertian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Segitiga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Siku-Siku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5848519" cy="1264579"/>
            <a:chOff x="452487" y="0"/>
            <a:chExt cx="5848519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5848519" cy="697584"/>
              <a:chOff x="101324" y="334940"/>
              <a:chExt cx="5848519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10387" y="412253"/>
                <a:ext cx="5039456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Unsur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Segitiga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Siku-Siku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55D6D5F-6590-4E5B-B6A6-5939D5C68F37}"/>
              </a:ext>
            </a:extLst>
          </p:cNvPr>
          <p:cNvGrpSpPr/>
          <p:nvPr/>
        </p:nvGrpSpPr>
        <p:grpSpPr>
          <a:xfrm>
            <a:off x="3418469" y="3429000"/>
            <a:ext cx="5734415" cy="2886121"/>
            <a:chOff x="1492960" y="3429000"/>
            <a:chExt cx="5734415" cy="288612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C0CE0FA8-93DD-4EE5-A031-1A005C594CA8}"/>
                </a:ext>
              </a:extLst>
            </p:cNvPr>
            <p:cNvSpPr/>
            <p:nvPr/>
          </p:nvSpPr>
          <p:spPr>
            <a:xfrm rot="7862741">
              <a:off x="4741784" y="3829529"/>
              <a:ext cx="2285014" cy="2686169"/>
            </a:xfrm>
            <a:prstGeom prst="rtTriangle">
              <a:avLst/>
            </a:prstGeom>
            <a:noFill/>
            <a:ln w="571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9199499-996D-45C9-BD94-927F6F556698}"/>
                </a:ext>
              </a:extLst>
            </p:cNvPr>
            <p:cNvGrpSpPr/>
            <p:nvPr/>
          </p:nvGrpSpPr>
          <p:grpSpPr>
            <a:xfrm>
              <a:off x="1492960" y="3429000"/>
              <a:ext cx="1714935" cy="1854288"/>
              <a:chOff x="1492960" y="3429000"/>
              <a:chExt cx="1714935" cy="1854288"/>
            </a:xfrm>
          </p:grpSpPr>
          <p:sp>
            <p:nvSpPr>
              <p:cNvPr id="2" name="Right Triangle 1">
                <a:extLst>
                  <a:ext uri="{FF2B5EF4-FFF2-40B4-BE49-F238E27FC236}">
                    <a16:creationId xmlns:a16="http://schemas.microsoft.com/office/drawing/2014/main" id="{92367F99-B92C-4405-9CEE-3EB24EF51B10}"/>
                  </a:ext>
                </a:extLst>
              </p:cNvPr>
              <p:cNvSpPr/>
              <p:nvPr/>
            </p:nvSpPr>
            <p:spPr>
              <a:xfrm>
                <a:off x="1492960" y="3429000"/>
                <a:ext cx="1714935" cy="1854288"/>
              </a:xfrm>
              <a:prstGeom prst="rtTriangle">
                <a:avLst/>
              </a:prstGeom>
              <a:noFill/>
              <a:ln w="5715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CE198E3-5B94-4BF5-A890-164904F35AEC}"/>
                  </a:ext>
                </a:extLst>
              </p:cNvPr>
              <p:cNvSpPr/>
              <p:nvPr/>
            </p:nvSpPr>
            <p:spPr>
              <a:xfrm>
                <a:off x="1492960" y="4983485"/>
                <a:ext cx="305860" cy="299803"/>
              </a:xfrm>
              <a:prstGeom prst="rect">
                <a:avLst/>
              </a:prstGeom>
              <a:noFill/>
              <a:ln w="1905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F5F75D5-AB4B-4537-A788-9FE577F9A54D}"/>
                </a:ext>
              </a:extLst>
            </p:cNvPr>
            <p:cNvSpPr/>
            <p:nvPr/>
          </p:nvSpPr>
          <p:spPr>
            <a:xfrm rot="2342184">
              <a:off x="5504320" y="3470713"/>
              <a:ext cx="258579" cy="233180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1106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3" y="231377"/>
            <a:ext cx="4560040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657450" y="589667"/>
            <a:ext cx="6013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Sisi-Sisi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Segitiga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Siku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-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Siku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F5F981C-E0A2-4699-9D41-45E0A89C65A2}"/>
              </a:ext>
            </a:extLst>
          </p:cNvPr>
          <p:cNvGrpSpPr/>
          <p:nvPr/>
        </p:nvGrpSpPr>
        <p:grpSpPr>
          <a:xfrm>
            <a:off x="4616440" y="2171714"/>
            <a:ext cx="2779237" cy="2719970"/>
            <a:chOff x="1492960" y="3429000"/>
            <a:chExt cx="1714935" cy="1854288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23B39EEA-B801-4DE1-92A3-FD81E81ED4C0}"/>
                </a:ext>
              </a:extLst>
            </p:cNvPr>
            <p:cNvSpPr/>
            <p:nvPr/>
          </p:nvSpPr>
          <p:spPr>
            <a:xfrm>
              <a:off x="1492960" y="3429000"/>
              <a:ext cx="1714935" cy="1854288"/>
            </a:xfrm>
            <a:prstGeom prst="rtTriangle">
              <a:avLst/>
            </a:prstGeom>
            <a:noFill/>
            <a:ln w="571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9494E2-BC90-45CE-8E61-3067010976B6}"/>
                </a:ext>
              </a:extLst>
            </p:cNvPr>
            <p:cNvSpPr/>
            <p:nvPr/>
          </p:nvSpPr>
          <p:spPr>
            <a:xfrm>
              <a:off x="1492960" y="4983485"/>
              <a:ext cx="305860" cy="299803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585F960-1F39-4346-9F16-D922508F892C}"/>
              </a:ext>
            </a:extLst>
          </p:cNvPr>
          <p:cNvCxnSpPr/>
          <p:nvPr/>
        </p:nvCxnSpPr>
        <p:spPr>
          <a:xfrm flipV="1">
            <a:off x="5986601" y="3025781"/>
            <a:ext cx="614597" cy="344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9C5CD24-B136-4CC4-8A7E-1039D7385337}"/>
              </a:ext>
            </a:extLst>
          </p:cNvPr>
          <p:cNvCxnSpPr>
            <a:cxnSpLocks/>
          </p:cNvCxnSpPr>
          <p:nvPr/>
        </p:nvCxnSpPr>
        <p:spPr>
          <a:xfrm flipH="1" flipV="1">
            <a:off x="3624819" y="3370555"/>
            <a:ext cx="613081" cy="344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6C26D74-7797-4B25-AA27-451BD5E35E3F}"/>
              </a:ext>
            </a:extLst>
          </p:cNvPr>
          <p:cNvCxnSpPr>
            <a:cxnSpLocks/>
          </p:cNvCxnSpPr>
          <p:nvPr/>
        </p:nvCxnSpPr>
        <p:spPr>
          <a:xfrm>
            <a:off x="5944129" y="5036961"/>
            <a:ext cx="349770" cy="342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78A9CCC-9307-48D7-B10A-5AFFE96B6F2F}"/>
              </a:ext>
            </a:extLst>
          </p:cNvPr>
          <p:cNvSpPr txBox="1"/>
          <p:nvPr/>
        </p:nvSpPr>
        <p:spPr>
          <a:xfrm>
            <a:off x="6690830" y="2718878"/>
            <a:ext cx="1688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Hipotenusa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06B10E-2963-4895-B1BB-3E6EEA17208A}"/>
              </a:ext>
            </a:extLst>
          </p:cNvPr>
          <p:cNvSpPr txBox="1"/>
          <p:nvPr/>
        </p:nvSpPr>
        <p:spPr>
          <a:xfrm>
            <a:off x="5760079" y="5293681"/>
            <a:ext cx="1409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tegak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9A2BA2-B44B-40DF-969D-74B48BDF1EBC}"/>
              </a:ext>
            </a:extLst>
          </p:cNvPr>
          <p:cNvSpPr txBox="1"/>
          <p:nvPr/>
        </p:nvSpPr>
        <p:spPr>
          <a:xfrm>
            <a:off x="2387292" y="3250900"/>
            <a:ext cx="1409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tegak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6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BD0A30BA-2ECA-44DC-96DA-9FF49C5214FA}"/>
              </a:ext>
            </a:extLst>
          </p:cNvPr>
          <p:cNvSpPr/>
          <p:nvPr/>
        </p:nvSpPr>
        <p:spPr>
          <a:xfrm>
            <a:off x="452486" y="417494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E2C210-0931-463C-8182-E30EBBAE1EFC}"/>
              </a:ext>
            </a:extLst>
          </p:cNvPr>
          <p:cNvGrpSpPr/>
          <p:nvPr/>
        </p:nvGrpSpPr>
        <p:grpSpPr>
          <a:xfrm>
            <a:off x="452486" y="266305"/>
            <a:ext cx="7416689" cy="697584"/>
            <a:chOff x="452487" y="367645"/>
            <a:chExt cx="7416689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FBE807D-E9D3-4BC6-8CEE-42450EE18DE5}"/>
                </a:ext>
              </a:extLst>
            </p:cNvPr>
            <p:cNvSpPr txBox="1"/>
            <p:nvPr/>
          </p:nvSpPr>
          <p:spPr>
            <a:xfrm>
              <a:off x="1338606" y="410452"/>
              <a:ext cx="6530570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Teorema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dan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Rumus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Pythagoras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107BCA2-70F5-43A8-A02D-C505871ADF6C}"/>
              </a:ext>
            </a:extLst>
          </p:cNvPr>
          <p:cNvGrpSpPr/>
          <p:nvPr/>
        </p:nvGrpSpPr>
        <p:grpSpPr>
          <a:xfrm>
            <a:off x="916276" y="1191607"/>
            <a:ext cx="5754347" cy="999041"/>
            <a:chOff x="469814" y="259078"/>
            <a:chExt cx="2250217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2250217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BE52945-BDF4-4E44-8388-DB7B80D6D61F}"/>
                </a:ext>
              </a:extLst>
            </p:cNvPr>
            <p:cNvSpPr txBox="1"/>
            <p:nvPr/>
          </p:nvSpPr>
          <p:spPr>
            <a:xfrm>
              <a:off x="622250" y="593544"/>
              <a:ext cx="194534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Pembuktian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Teorema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P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ythagoras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66BDC72-4679-4F85-B654-08A8EC9E21B6}"/>
              </a:ext>
            </a:extLst>
          </p:cNvPr>
          <p:cNvSpPr txBox="1"/>
          <p:nvPr/>
        </p:nvSpPr>
        <p:spPr>
          <a:xfrm>
            <a:off x="2746138" y="2549923"/>
            <a:ext cx="90780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Hubungan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antara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panjang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sisi-sisi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tegak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serta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sisi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hipotenusa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adalah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6BBFED-A6AA-43CD-A8D4-B997E8A3D1B2}"/>
              </a:ext>
            </a:extLst>
          </p:cNvPr>
          <p:cNvGrpSpPr/>
          <p:nvPr/>
        </p:nvGrpSpPr>
        <p:grpSpPr>
          <a:xfrm>
            <a:off x="4762892" y="3089229"/>
            <a:ext cx="2666216" cy="830997"/>
            <a:chOff x="3038925" y="3281840"/>
            <a:chExt cx="4421418" cy="830998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483CF365-603C-49A1-AD26-9428027EC128}"/>
                </a:ext>
              </a:extLst>
            </p:cNvPr>
            <p:cNvSpPr/>
            <p:nvPr/>
          </p:nvSpPr>
          <p:spPr>
            <a:xfrm>
              <a:off x="3038925" y="3281840"/>
              <a:ext cx="4421418" cy="83099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3A76C49C-4774-43C6-836E-1AA82C948B62}"/>
                    </a:ext>
                  </a:extLst>
                </p:cNvPr>
                <p:cNvSpPr/>
                <p:nvPr/>
              </p:nvSpPr>
              <p:spPr>
                <a:xfrm>
                  <a:off x="4380206" y="3499257"/>
                  <a:ext cx="2351783" cy="492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6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6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sz="2600" dirty="0"/>
                </a:p>
              </p:txBody>
            </p:sp>
          </mc:Choice>
          <mc:Fallback xmlns=""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3A76C49C-4774-43C6-836E-1AA82C948B6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0206" y="3499257"/>
                  <a:ext cx="2351783" cy="492444"/>
                </a:xfrm>
                <a:prstGeom prst="rect">
                  <a:avLst/>
                </a:prstGeom>
                <a:blipFill>
                  <a:blip r:embed="rId4"/>
                  <a:stretch>
                    <a:fillRect l="-16309" r="-944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A94758C-F56B-42D7-A804-9DA7C0FB6034}"/>
              </a:ext>
            </a:extLst>
          </p:cNvPr>
          <p:cNvGrpSpPr/>
          <p:nvPr/>
        </p:nvGrpSpPr>
        <p:grpSpPr>
          <a:xfrm>
            <a:off x="1167141" y="2924953"/>
            <a:ext cx="1578997" cy="1742400"/>
            <a:chOff x="1167141" y="2996727"/>
            <a:chExt cx="1578997" cy="17424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AD64789-D5D2-44CD-A171-0A4BD1BE940F}"/>
                </a:ext>
              </a:extLst>
            </p:cNvPr>
            <p:cNvGrpSpPr/>
            <p:nvPr/>
          </p:nvGrpSpPr>
          <p:grpSpPr>
            <a:xfrm>
              <a:off x="1606355" y="2996727"/>
              <a:ext cx="1139783" cy="1244764"/>
              <a:chOff x="1492960" y="3429000"/>
              <a:chExt cx="1714935" cy="1854288"/>
            </a:xfrm>
          </p:grpSpPr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9C8F9699-A90D-4F17-9E44-03CD9C63ECBC}"/>
                  </a:ext>
                </a:extLst>
              </p:cNvPr>
              <p:cNvSpPr/>
              <p:nvPr/>
            </p:nvSpPr>
            <p:spPr>
              <a:xfrm>
                <a:off x="1492960" y="3429000"/>
                <a:ext cx="1714935" cy="1854288"/>
              </a:xfrm>
              <a:prstGeom prst="rtTriangle">
                <a:avLst/>
              </a:prstGeom>
              <a:noFill/>
              <a:ln w="5715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528FFB3-82C7-4CB2-A1D3-88D81AA04872}"/>
                  </a:ext>
                </a:extLst>
              </p:cNvPr>
              <p:cNvSpPr/>
              <p:nvPr/>
            </p:nvSpPr>
            <p:spPr>
              <a:xfrm>
                <a:off x="1492960" y="4983485"/>
                <a:ext cx="305860" cy="299803"/>
              </a:xfrm>
              <a:prstGeom prst="rect">
                <a:avLst/>
              </a:prstGeom>
              <a:noFill/>
              <a:ln w="1905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34D0EC1-1132-4EDD-9CEF-706B06FBC1AA}"/>
                </a:ext>
              </a:extLst>
            </p:cNvPr>
            <p:cNvSpPr/>
            <p:nvPr/>
          </p:nvSpPr>
          <p:spPr>
            <a:xfrm>
              <a:off x="2240946" y="3306646"/>
              <a:ext cx="31290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c</a:t>
              </a:r>
              <a:endParaRPr lang="en-US" sz="2400" i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8CD3480-4DE9-4C9D-BAFE-C1F96A724C23}"/>
                </a:ext>
              </a:extLst>
            </p:cNvPr>
            <p:cNvSpPr/>
            <p:nvPr/>
          </p:nvSpPr>
          <p:spPr>
            <a:xfrm>
              <a:off x="2019793" y="4277462"/>
              <a:ext cx="3433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b</a:t>
              </a:r>
              <a:endParaRPr lang="en-US" sz="2400" i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B72149-0F79-45D4-864E-E983D8E0CA83}"/>
                </a:ext>
              </a:extLst>
            </p:cNvPr>
            <p:cNvSpPr/>
            <p:nvPr/>
          </p:nvSpPr>
          <p:spPr>
            <a:xfrm>
              <a:off x="1167141" y="3440245"/>
              <a:ext cx="3433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a</a:t>
              </a:r>
              <a:endParaRPr lang="en-US" sz="2400" i="1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9EE28CB-01E5-480A-8BB7-25378C4D6A26}"/>
              </a:ext>
            </a:extLst>
          </p:cNvPr>
          <p:cNvGrpSpPr/>
          <p:nvPr/>
        </p:nvGrpSpPr>
        <p:grpSpPr>
          <a:xfrm>
            <a:off x="2397399" y="4667353"/>
            <a:ext cx="8560702" cy="1244764"/>
            <a:chOff x="2019793" y="4667354"/>
            <a:chExt cx="8560702" cy="129873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B27D0E6-FFC9-465C-BC78-32355D495E1B}"/>
                </a:ext>
              </a:extLst>
            </p:cNvPr>
            <p:cNvSpPr/>
            <p:nvPr/>
          </p:nvSpPr>
          <p:spPr>
            <a:xfrm>
              <a:off x="2019793" y="4667354"/>
              <a:ext cx="8560702" cy="1298732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2E256D4-397B-4E99-BC9B-46881541E976}"/>
                </a:ext>
              </a:extLst>
            </p:cNvPr>
            <p:cNvSpPr/>
            <p:nvPr/>
          </p:nvSpPr>
          <p:spPr>
            <a:xfrm>
              <a:off x="2368532" y="4901221"/>
              <a:ext cx="8046780" cy="867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>
                  <a:solidFill>
                    <a:prstClr val="black"/>
                  </a:solidFill>
                </a:rPr>
                <a:t>Pada </a:t>
              </a:r>
              <a:r>
                <a:rPr lang="en-US" sz="2400" dirty="0" err="1">
                  <a:solidFill>
                    <a:prstClr val="black"/>
                  </a:solidFill>
                </a:rPr>
                <a:t>segitiga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siku-siku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berlaku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luas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persegi</a:t>
              </a:r>
              <a:r>
                <a:rPr lang="en-US" sz="2400" dirty="0">
                  <a:solidFill>
                    <a:prstClr val="black"/>
                  </a:solidFill>
                </a:rPr>
                <a:t> pada </a:t>
              </a:r>
              <a:r>
                <a:rPr lang="en-US" sz="2400" dirty="0" err="1">
                  <a:solidFill>
                    <a:prstClr val="black"/>
                  </a:solidFill>
                </a:rPr>
                <a:t>sisi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hipotenusa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sama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dengan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jumlah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luas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persegi</a:t>
              </a:r>
              <a:r>
                <a:rPr lang="en-US" sz="2400" dirty="0">
                  <a:solidFill>
                    <a:prstClr val="black"/>
                  </a:solidFill>
                </a:rPr>
                <a:t> pada </a:t>
              </a:r>
              <a:r>
                <a:rPr lang="en-US" sz="2400" dirty="0" err="1">
                  <a:solidFill>
                    <a:prstClr val="black"/>
                  </a:solidFill>
                </a:rPr>
                <a:t>sisi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tegaknya</a:t>
              </a:r>
              <a:r>
                <a:rPr lang="en-US" sz="2400" dirty="0">
                  <a:solidFill>
                    <a:prstClr val="black"/>
                  </a:solidFill>
                </a:rPr>
                <a:t>.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251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" y="259886"/>
            <a:ext cx="530954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530153" y="574143"/>
            <a:ext cx="4911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Menemukan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Rumus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5B0165-06EA-4723-AF75-CDEBFD149D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542" r="-1170"/>
          <a:stretch/>
        </p:blipFill>
        <p:spPr>
          <a:xfrm>
            <a:off x="131880" y="1618072"/>
            <a:ext cx="2845111" cy="23697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41C6985-04CA-43C3-9511-AAD9F620F454}"/>
                  </a:ext>
                </a:extLst>
              </p:cNvPr>
              <p:cNvSpPr txBox="1"/>
              <p:nvPr/>
            </p:nvSpPr>
            <p:spPr>
              <a:xfrm>
                <a:off x="3338509" y="1467626"/>
                <a:ext cx="6128039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Perhatikan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gambar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di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samping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Luas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persegi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II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luas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persegi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III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Luas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persegi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I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41C6985-04CA-43C3-9511-AAD9F620F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8509" y="1467626"/>
                <a:ext cx="6128039" cy="830997"/>
              </a:xfrm>
              <a:prstGeom prst="rect">
                <a:avLst/>
              </a:prstGeom>
              <a:blipFill>
                <a:blip r:embed="rId5"/>
                <a:stretch>
                  <a:fillRect l="-1592" t="-5882" r="-597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96530A6-688D-4C7F-9388-A569F3A296CB}"/>
                  </a:ext>
                </a:extLst>
              </p:cNvPr>
              <p:cNvSpPr/>
              <p:nvPr/>
            </p:nvSpPr>
            <p:spPr>
              <a:xfrm>
                <a:off x="4445133" y="2356500"/>
                <a:ext cx="1957395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9+16 =25</m:t>
                      </m:r>
                    </m:oMath>
                  </m:oMathPara>
                </a14:m>
                <a:endParaRPr lang="en-US" sz="2400" b="0" dirty="0">
                  <a:solidFill>
                    <a:prstClr val="black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96530A6-688D-4C7F-9388-A569F3A296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133" y="2356500"/>
                <a:ext cx="1957395" cy="8309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591A9105-F51D-4C4A-B7A7-03A0F78A9EF2}"/>
              </a:ext>
            </a:extLst>
          </p:cNvPr>
          <p:cNvSpPr txBox="1"/>
          <p:nvPr/>
        </p:nvSpPr>
        <p:spPr>
          <a:xfrm>
            <a:off x="3338509" y="3175922"/>
            <a:ext cx="80839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Berdasarkan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gambar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segitiga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siku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siku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ABC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AB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dan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BC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adalah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tegak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serta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AC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adalah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hipotenusa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maka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8C445D-1504-4123-9226-5BE9ECE288A4}"/>
              </a:ext>
            </a:extLst>
          </p:cNvPr>
          <p:cNvGrpSpPr/>
          <p:nvPr/>
        </p:nvGrpSpPr>
        <p:grpSpPr>
          <a:xfrm>
            <a:off x="5047702" y="4051796"/>
            <a:ext cx="2949492" cy="672959"/>
            <a:chOff x="3038925" y="3499257"/>
            <a:chExt cx="4891177" cy="83099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1429E10-FA5A-4BE1-BD2F-BD1D38C42843}"/>
                </a:ext>
              </a:extLst>
            </p:cNvPr>
            <p:cNvSpPr/>
            <p:nvPr/>
          </p:nvSpPr>
          <p:spPr>
            <a:xfrm>
              <a:off x="3038925" y="3499257"/>
              <a:ext cx="4891177" cy="83099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CBCD0337-8C6B-4DB4-8FD6-CCB21A942AE4}"/>
                    </a:ext>
                  </a:extLst>
                </p:cNvPr>
                <p:cNvSpPr/>
                <p:nvPr/>
              </p:nvSpPr>
              <p:spPr>
                <a:xfrm>
                  <a:off x="3172223" y="3660153"/>
                  <a:ext cx="4748005" cy="492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sz="26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𝐴𝐵</m:t>
                            </m:r>
                          </m:e>
                          <m:sup>
                            <m:r>
                              <a:rPr lang="en-US" sz="26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𝐵𝐶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𝐴𝐶</m:t>
                            </m:r>
                          </m:e>
                          <m:sup>
                            <m:r>
                              <a:rPr lang="en-US" sz="2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sz="2600" dirty="0"/>
                </a:p>
              </p:txBody>
            </p:sp>
          </mc:Choice>
          <mc:Fallback xmlns=""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CBCD0337-8C6B-4DB4-8FD6-CCB21A942AE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72223" y="3660153"/>
                  <a:ext cx="4748005" cy="49244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5A8353-E84A-41C3-AF1C-CC2E65215DC7}"/>
              </a:ext>
            </a:extLst>
          </p:cNvPr>
          <p:cNvGrpSpPr/>
          <p:nvPr/>
        </p:nvGrpSpPr>
        <p:grpSpPr>
          <a:xfrm>
            <a:off x="1803258" y="4885402"/>
            <a:ext cx="9199521" cy="1137865"/>
            <a:chOff x="-4751011" y="3499257"/>
            <a:chExt cx="12360192" cy="1137866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4FA683CD-F6F4-4C2E-A30C-72682511E939}"/>
                </a:ext>
              </a:extLst>
            </p:cNvPr>
            <p:cNvSpPr/>
            <p:nvPr/>
          </p:nvSpPr>
          <p:spPr>
            <a:xfrm>
              <a:off x="-4751011" y="3499257"/>
              <a:ext cx="12360192" cy="1137866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BE6BF3-EB13-4155-B540-6DC4A9961E98}"/>
                </a:ext>
              </a:extLst>
            </p:cNvPr>
            <p:cNvSpPr/>
            <p:nvPr/>
          </p:nvSpPr>
          <p:spPr>
            <a:xfrm>
              <a:off x="-4657380" y="3668228"/>
              <a:ext cx="12171615" cy="892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600" dirty="0" err="1"/>
                <a:t>Jumlah</a:t>
              </a:r>
              <a:r>
                <a:rPr lang="en-US" sz="2600" dirty="0"/>
                <a:t> </a:t>
              </a:r>
              <a:r>
                <a:rPr lang="en-US" sz="2600" dirty="0" err="1"/>
                <a:t>kuadrat</a:t>
              </a:r>
              <a:r>
                <a:rPr lang="en-US" sz="2600" dirty="0"/>
                <a:t> </a:t>
              </a:r>
              <a:r>
                <a:rPr lang="en-US" sz="2600" dirty="0" err="1"/>
                <a:t>sisi-sisi</a:t>
              </a:r>
              <a:r>
                <a:rPr lang="en-US" sz="2600" dirty="0"/>
                <a:t> </a:t>
              </a:r>
              <a:r>
                <a:rPr lang="en-US" sz="2600" dirty="0" err="1"/>
                <a:t>tegak</a:t>
              </a:r>
              <a:r>
                <a:rPr lang="en-US" sz="2600" dirty="0"/>
                <a:t> </a:t>
              </a:r>
              <a:r>
                <a:rPr lang="en-US" sz="2600" dirty="0" err="1"/>
                <a:t>suatu</a:t>
              </a:r>
              <a:r>
                <a:rPr lang="en-US" sz="2600" dirty="0"/>
                <a:t> </a:t>
              </a:r>
              <a:r>
                <a:rPr lang="en-US" sz="2600" dirty="0" err="1"/>
                <a:t>segitiga</a:t>
              </a:r>
              <a:r>
                <a:rPr lang="en-US" sz="2600" dirty="0"/>
                <a:t> </a:t>
              </a:r>
              <a:r>
                <a:rPr lang="en-US" sz="2600" dirty="0" err="1"/>
                <a:t>siku-siku</a:t>
              </a:r>
              <a:r>
                <a:rPr lang="en-US" sz="2600" dirty="0"/>
                <a:t> </a:t>
              </a:r>
              <a:r>
                <a:rPr lang="en-US" sz="2600" dirty="0" err="1"/>
                <a:t>sama</a:t>
              </a:r>
              <a:r>
                <a:rPr lang="en-US" sz="2600" dirty="0"/>
                <a:t> </a:t>
              </a:r>
              <a:r>
                <a:rPr lang="en-US" sz="2600" dirty="0" err="1"/>
                <a:t>dengan</a:t>
              </a:r>
              <a:r>
                <a:rPr lang="en-US" sz="2600" dirty="0"/>
                <a:t> </a:t>
              </a:r>
              <a:r>
                <a:rPr lang="en-US" sz="2600" dirty="0" err="1"/>
                <a:t>kuadrat</a:t>
              </a:r>
              <a:r>
                <a:rPr lang="en-US" sz="2600" dirty="0"/>
                <a:t> </a:t>
              </a:r>
              <a:r>
                <a:rPr lang="en-US" sz="2600" dirty="0" err="1"/>
                <a:t>sisi</a:t>
              </a:r>
              <a:r>
                <a:rPr lang="en-US" sz="2600" dirty="0"/>
                <a:t> </a:t>
              </a:r>
              <a:r>
                <a:rPr lang="en-US" sz="2600" dirty="0" err="1"/>
                <a:t>hipotenusa</a:t>
              </a:r>
              <a:r>
                <a:rPr lang="en-US" sz="26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4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7707976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660799" y="642615"/>
            <a:ext cx="74296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Perhitungan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Menggunakan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Rumus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36E5C4-1299-4C6E-B827-AB7497F7B402}"/>
              </a:ext>
            </a:extLst>
          </p:cNvPr>
          <p:cNvSpPr txBox="1"/>
          <p:nvPr/>
        </p:nvSpPr>
        <p:spPr>
          <a:xfrm>
            <a:off x="435947" y="1599269"/>
            <a:ext cx="9997208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Langkah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menghitung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segitiga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siku-siku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menggunakan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rumus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Pythagoras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  <a:p>
            <a:pPr marL="457200" lvl="0" indent="-457200">
              <a:lnSpc>
                <a:spcPct val="150000"/>
              </a:lnSpc>
              <a:buAutoNum type="arabicPeriod"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Mengidentifikasi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sisi-sisi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tegak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hipotenusa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segitiga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siku-siku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457200" lvl="0" indent="-457200">
              <a:lnSpc>
                <a:spcPct val="150000"/>
              </a:lnSpc>
              <a:buAutoNum type="arabicPeriod"/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Menulis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rumus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Pythagoras.</a:t>
            </a:r>
          </a:p>
          <a:p>
            <a:pPr marL="457200" lvl="0" indent="-457200">
              <a:lnSpc>
                <a:spcPct val="150000"/>
              </a:lnSpc>
              <a:buAutoNum type="arabicPeriod"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Menyubtitusi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ukuran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diketahui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rumus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457200" lvl="0" indent="-457200">
              <a:lnSpc>
                <a:spcPct val="150000"/>
              </a:lnSpc>
              <a:buAutoNum type="arabicPeriod"/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Melakukan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perhitungan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untuk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mencari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ukuran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yang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belum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diketahui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15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/>
              <p:nvPr/>
            </p:nvSpPr>
            <p:spPr>
              <a:xfrm>
                <a:off x="373506" y="1183696"/>
                <a:ext cx="8421017" cy="16970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 err="1"/>
                  <a:t>Diketahui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segitiga</a:t>
                </a:r>
                <a:r>
                  <a:rPr lang="en-US" sz="2400" dirty="0"/>
                  <a:t> </a:t>
                </a:r>
                <a:r>
                  <a:rPr lang="en-US" sz="2400" i="1" dirty="0"/>
                  <a:t>ABC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siku-siku</a:t>
                </a:r>
                <a:r>
                  <a:rPr lang="en-US" sz="2400" dirty="0"/>
                  <a:t> di </a:t>
                </a:r>
                <a:r>
                  <a:rPr lang="en-US" sz="2400" dirty="0" err="1"/>
                  <a:t>titik</a:t>
                </a:r>
                <a:r>
                  <a:rPr lang="en-US" sz="2400" dirty="0"/>
                  <a:t> </a:t>
                </a:r>
                <a:r>
                  <a:rPr lang="en-US" sz="2400" i="1" dirty="0"/>
                  <a:t>C. </a:t>
                </a:r>
                <a:r>
                  <a:rPr lang="en-US" sz="2400" dirty="0" err="1"/>
                  <a:t>Jika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panjang</a:t>
                </a:r>
                <a:r>
                  <a:rPr lang="en-US" sz="2400" dirty="0"/>
                  <a:t> </a:t>
                </a:r>
                <a:r>
                  <a:rPr lang="en-US" sz="2400" i="1" dirty="0"/>
                  <a:t>AC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5 cm dan </a:t>
                </a:r>
                <a:r>
                  <a:rPr lang="en-US" sz="2400" i="1" dirty="0"/>
                  <a:t>BC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12 cm, </a:t>
                </a:r>
                <a:r>
                  <a:rPr lang="en-US" sz="2400" dirty="0" err="1"/>
                  <a:t>tentukan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panjang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sisi</a:t>
                </a:r>
                <a:r>
                  <a:rPr lang="en-US" sz="2400" dirty="0"/>
                  <a:t> </a:t>
                </a:r>
                <a:r>
                  <a:rPr lang="en-US" sz="2400" i="1" dirty="0"/>
                  <a:t>AB.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b="1" dirty="0" err="1"/>
                  <a:t>Jawab</a:t>
                </a:r>
                <a:r>
                  <a:rPr lang="en-US" sz="2400" b="1" dirty="0"/>
                  <a:t>: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856CF16-A65A-4C2B-88F4-C574B4499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06" y="1183696"/>
                <a:ext cx="8421017" cy="1697068"/>
              </a:xfrm>
              <a:prstGeom prst="rect">
                <a:avLst/>
              </a:prstGeom>
              <a:blipFill>
                <a:blip r:embed="rId2"/>
                <a:stretch>
                  <a:fillRect l="-1085" b="-71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EC941403-F646-4C3E-9CA9-48CBA8C9AC69}"/>
              </a:ext>
            </a:extLst>
          </p:cNvPr>
          <p:cNvGrpSpPr/>
          <p:nvPr/>
        </p:nvGrpSpPr>
        <p:grpSpPr>
          <a:xfrm>
            <a:off x="373506" y="261420"/>
            <a:ext cx="1411934" cy="778367"/>
            <a:chOff x="740334" y="3043297"/>
            <a:chExt cx="1417043" cy="9990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1D72250-4A8F-44A5-A2A7-854846F18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D6D36F5-31A1-4190-9A41-0F8B4BC2F4F2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7180505-AEB8-4511-9F22-0F717D55F701}"/>
              </a:ext>
            </a:extLst>
          </p:cNvPr>
          <p:cNvGrpSpPr/>
          <p:nvPr/>
        </p:nvGrpSpPr>
        <p:grpSpPr>
          <a:xfrm>
            <a:off x="655258" y="3024673"/>
            <a:ext cx="3407944" cy="2223152"/>
            <a:chOff x="1258529" y="2500454"/>
            <a:chExt cx="3407944" cy="222315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CBF8846-D077-4DE7-9B79-7D5F3930F0EB}"/>
                </a:ext>
              </a:extLst>
            </p:cNvPr>
            <p:cNvGrpSpPr/>
            <p:nvPr/>
          </p:nvGrpSpPr>
          <p:grpSpPr>
            <a:xfrm>
              <a:off x="1606355" y="2996726"/>
              <a:ext cx="2679988" cy="1419173"/>
              <a:chOff x="1492960" y="3428999"/>
              <a:chExt cx="4032351" cy="2114100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0083568F-4F05-46D0-AF69-8165399C1BDA}"/>
                  </a:ext>
                </a:extLst>
              </p:cNvPr>
              <p:cNvSpPr/>
              <p:nvPr/>
            </p:nvSpPr>
            <p:spPr>
              <a:xfrm>
                <a:off x="1492960" y="3428999"/>
                <a:ext cx="4032351" cy="2114100"/>
              </a:xfrm>
              <a:prstGeom prst="rtTriangle">
                <a:avLst/>
              </a:prstGeom>
              <a:noFill/>
              <a:ln w="5715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8AADD80-6154-4B6C-BDB9-2CCFDD097736}"/>
                  </a:ext>
                </a:extLst>
              </p:cNvPr>
              <p:cNvSpPr/>
              <p:nvPr/>
            </p:nvSpPr>
            <p:spPr>
              <a:xfrm>
                <a:off x="1492960" y="5207543"/>
                <a:ext cx="305860" cy="299804"/>
              </a:xfrm>
              <a:prstGeom prst="rect">
                <a:avLst/>
              </a:prstGeom>
              <a:noFill/>
              <a:ln w="1905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6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07B7349-A01F-4BB9-950C-B3C9804A9869}"/>
                </a:ext>
              </a:extLst>
            </p:cNvPr>
            <p:cNvSpPr/>
            <p:nvPr/>
          </p:nvSpPr>
          <p:spPr>
            <a:xfrm>
              <a:off x="4315095" y="4190644"/>
              <a:ext cx="3513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B</a:t>
              </a:r>
              <a:endParaRPr lang="en-US" sz="2400" i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F71A555-1EBE-4558-8C13-E4A3CAA4DC7E}"/>
                </a:ext>
              </a:extLst>
            </p:cNvPr>
            <p:cNvSpPr/>
            <p:nvPr/>
          </p:nvSpPr>
          <p:spPr>
            <a:xfrm>
              <a:off x="1258529" y="4261941"/>
              <a:ext cx="3433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C</a:t>
              </a:r>
              <a:endParaRPr lang="en-US" sz="2400" i="1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1E9AC03-729F-437B-9F34-6C282114B537}"/>
                </a:ext>
              </a:extLst>
            </p:cNvPr>
            <p:cNvSpPr/>
            <p:nvPr/>
          </p:nvSpPr>
          <p:spPr>
            <a:xfrm>
              <a:off x="1345395" y="2500454"/>
              <a:ext cx="3626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prstClr val="black"/>
                  </a:solidFill>
                </a:rPr>
                <a:t>A</a:t>
              </a:r>
              <a:endParaRPr lang="en-US" sz="2400" i="1" dirty="0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35A73DDA-22A6-4153-BF70-E306D54CEEBA}"/>
              </a:ext>
            </a:extLst>
          </p:cNvPr>
          <p:cNvSpPr/>
          <p:nvPr/>
        </p:nvSpPr>
        <p:spPr>
          <a:xfrm>
            <a:off x="373506" y="4126519"/>
            <a:ext cx="689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 cm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285EB-5596-438C-961E-1C26EC334AAF}"/>
              </a:ext>
            </a:extLst>
          </p:cNvPr>
          <p:cNvSpPr/>
          <p:nvPr/>
        </p:nvSpPr>
        <p:spPr>
          <a:xfrm>
            <a:off x="1942900" y="502294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12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BB6FDBF-A49A-4097-80D0-00DC10F5DEA6}"/>
                  </a:ext>
                </a:extLst>
              </p:cNvPr>
              <p:cNvSpPr/>
              <p:nvPr/>
            </p:nvSpPr>
            <p:spPr>
              <a:xfrm>
                <a:off x="4584014" y="2483857"/>
                <a:ext cx="3807453" cy="36546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𝐴𝐶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𝐵𝐶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=25+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144</m:t>
                      </m:r>
                    </m:oMath>
                  </m:oMathPara>
                </a14:m>
                <a:endParaRPr lang="en-US" sz="2200" b="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  <m:sup>
                          <m:r>
                            <a:rPr lang="en-US" sz="2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169</m:t>
                      </m:r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2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2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169</m:t>
                          </m:r>
                        </m:e>
                      </m:rad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𝐴𝐵</m:t>
                      </m:r>
                      <m:r>
                        <a:rPr lang="en-US" sz="22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=13</m:t>
                      </m:r>
                    </m:oMath>
                  </m:oMathPara>
                </a14:m>
                <a:endParaRPr lang="en-US" sz="22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200" dirty="0" err="1"/>
                  <a:t>Jadi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panjang</a:t>
                </a:r>
                <a:r>
                  <a:rPr lang="en-US" sz="2200" dirty="0"/>
                  <a:t> </a:t>
                </a:r>
                <a:r>
                  <a:rPr lang="en-US" sz="2200" i="1" dirty="0"/>
                  <a:t>AB </a:t>
                </a:r>
                <a:r>
                  <a:rPr lang="en-US" sz="2200" dirty="0" err="1"/>
                  <a:t>adalah</a:t>
                </a:r>
                <a:r>
                  <a:rPr lang="en-US" sz="2200" dirty="0"/>
                  <a:t> 13 cm.</a:t>
                </a:r>
                <a:r>
                  <a:rPr lang="en-US" sz="2200" i="1" dirty="0"/>
                  <a:t> </a:t>
                </a:r>
                <a:endParaRPr lang="en-US" sz="22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BB6FDBF-A49A-4097-80D0-00DC10F5DE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014" y="2483857"/>
                <a:ext cx="3807453" cy="3654655"/>
              </a:xfrm>
              <a:prstGeom prst="rect">
                <a:avLst/>
              </a:prstGeom>
              <a:blipFill>
                <a:blip r:embed="rId5"/>
                <a:stretch>
                  <a:fillRect l="-2080" b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8209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965060" y="1326096"/>
            <a:ext cx="9767898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Kebalikan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teorem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a Pythagoras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dapat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digunakan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untuk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menentukan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bentuk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segitiga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siku-siku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jika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diketahui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segitiga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tersebut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Jika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diketahui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panjang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segitiga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a, b, c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c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sebagai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sisi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terpanjang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maka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7208299" cy="1264579"/>
            <a:chOff x="452487" y="0"/>
            <a:chExt cx="7208299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7208299" cy="697584"/>
              <a:chOff x="101324" y="334940"/>
              <a:chExt cx="7208299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87443" y="438260"/>
                <a:ext cx="6322180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Kebalikan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Teorema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Pythagoras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3">
                <a:extLst>
                  <a:ext uri="{FF2B5EF4-FFF2-40B4-BE49-F238E27FC236}">
                    <a16:creationId xmlns:a16="http://schemas.microsoft.com/office/drawing/2014/main" id="{90D41AF5-26CF-4CBC-8659-A0E03AD975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1546261"/>
                  </p:ext>
                </p:extLst>
              </p:nvPr>
            </p:nvGraphicFramePr>
            <p:xfrm>
              <a:off x="2856458" y="3450413"/>
              <a:ext cx="6362494" cy="1946044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900991">
                      <a:extLst>
                        <a:ext uri="{9D8B030D-6E8A-4147-A177-3AD203B41FA5}">
                          <a16:colId xmlns:a16="http://schemas.microsoft.com/office/drawing/2014/main" val="1631398141"/>
                        </a:ext>
                      </a:extLst>
                    </a:gridCol>
                    <a:gridCol w="2729733">
                      <a:extLst>
                        <a:ext uri="{9D8B030D-6E8A-4147-A177-3AD203B41FA5}">
                          <a16:colId xmlns:a16="http://schemas.microsoft.com/office/drawing/2014/main" val="14560655"/>
                        </a:ext>
                      </a:extLst>
                    </a:gridCol>
                    <a:gridCol w="2731770">
                      <a:extLst>
                        <a:ext uri="{9D8B030D-6E8A-4147-A177-3AD203B41FA5}">
                          <a16:colId xmlns:a16="http://schemas.microsoft.com/office/drawing/2014/main" val="2091125804"/>
                        </a:ext>
                      </a:extLst>
                    </a:gridCol>
                  </a:tblGrid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No.</a:t>
                          </a:r>
                        </a:p>
                      </a:txBody>
                      <a:tcPr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 err="1">
                              <a:solidFill>
                                <a:schemeClr val="bg1"/>
                              </a:solidFill>
                            </a:rPr>
                            <a:t>Jenis</a:t>
                          </a:r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bg1"/>
                              </a:solidFill>
                            </a:rPr>
                            <a:t>Segitiga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 err="1">
                              <a:solidFill>
                                <a:schemeClr val="bg1"/>
                              </a:solidFill>
                            </a:rPr>
                            <a:t>Syarat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15590065"/>
                      </a:ext>
                    </a:extLst>
                  </a:tr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Segitiga</a:t>
                          </a:r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lancip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2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sz="22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sSup>
                                  <m:sSup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16929888"/>
                      </a:ext>
                    </a:extLst>
                  </a:tr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Segitiga</a:t>
                          </a:r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siku-siku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2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sz="22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4429999"/>
                      </a:ext>
                    </a:extLst>
                  </a:tr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Segitiga</a:t>
                          </a:r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tumpul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2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sz="22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  <m:sSup>
                                  <m:sSup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2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2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2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9027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3">
                <a:extLst>
                  <a:ext uri="{FF2B5EF4-FFF2-40B4-BE49-F238E27FC236}">
                    <a16:creationId xmlns:a16="http://schemas.microsoft.com/office/drawing/2014/main" id="{90D41AF5-26CF-4CBC-8659-A0E03AD975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1546261"/>
                  </p:ext>
                </p:extLst>
              </p:nvPr>
            </p:nvGraphicFramePr>
            <p:xfrm>
              <a:off x="2856458" y="3450413"/>
              <a:ext cx="6362494" cy="1946044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900991">
                      <a:extLst>
                        <a:ext uri="{9D8B030D-6E8A-4147-A177-3AD203B41FA5}">
                          <a16:colId xmlns:a16="http://schemas.microsoft.com/office/drawing/2014/main" val="1631398141"/>
                        </a:ext>
                      </a:extLst>
                    </a:gridCol>
                    <a:gridCol w="2729733">
                      <a:extLst>
                        <a:ext uri="{9D8B030D-6E8A-4147-A177-3AD203B41FA5}">
                          <a16:colId xmlns:a16="http://schemas.microsoft.com/office/drawing/2014/main" val="14560655"/>
                        </a:ext>
                      </a:extLst>
                    </a:gridCol>
                    <a:gridCol w="2731770">
                      <a:extLst>
                        <a:ext uri="{9D8B030D-6E8A-4147-A177-3AD203B41FA5}">
                          <a16:colId xmlns:a16="http://schemas.microsoft.com/office/drawing/2014/main" val="2091125804"/>
                        </a:ext>
                      </a:extLst>
                    </a:gridCol>
                  </a:tblGrid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No.</a:t>
                          </a:r>
                        </a:p>
                      </a:txBody>
                      <a:tcPr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 err="1">
                              <a:solidFill>
                                <a:schemeClr val="bg1"/>
                              </a:solidFill>
                            </a:rPr>
                            <a:t>Jenis</a:t>
                          </a:r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bg1"/>
                              </a:solidFill>
                            </a:rPr>
                            <a:t>Segitiga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 err="1">
                              <a:solidFill>
                                <a:schemeClr val="bg1"/>
                              </a:solidFill>
                            </a:rPr>
                            <a:t>Syarat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15590065"/>
                      </a:ext>
                    </a:extLst>
                  </a:tr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Segitiga</a:t>
                          </a:r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lancip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32962" t="-108750" r="-891" b="-21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16929888"/>
                      </a:ext>
                    </a:extLst>
                  </a:tr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Segitiga</a:t>
                          </a:r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siku-siku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32962" t="-208750" r="-891" b="-11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4429999"/>
                      </a:ext>
                    </a:extLst>
                  </a:tr>
                  <a:tr h="4865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Segitiga</a:t>
                          </a:r>
                          <a:r>
                            <a:rPr lang="en-US" sz="220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r>
                            <a:rPr lang="en-US" sz="2200" dirty="0" err="1">
                              <a:solidFill>
                                <a:schemeClr val="tx1"/>
                              </a:solidFill>
                            </a:rPr>
                            <a:t>tumpul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32962" t="-308750" r="-891" b="-1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9027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25515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4381</TotalTime>
  <Words>734</Words>
  <Application>Microsoft Office PowerPoint</Application>
  <PresentationFormat>Widescreen</PresentationFormat>
  <Paragraphs>169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ＭＳ Ｐゴシック</vt:lpstr>
      <vt:lpstr>游ゴシック Light</vt:lpstr>
      <vt:lpstr>Arial</vt:lpstr>
      <vt:lpstr>Arial Black</vt:lpstr>
      <vt:lpstr>Arial Rounded MT Bold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Rofi Febri</dc:creator>
  <cp:lastModifiedBy>ERLBPL056</cp:lastModifiedBy>
  <cp:revision>161</cp:revision>
  <dcterms:created xsi:type="dcterms:W3CDTF">2023-04-03T14:29:26Z</dcterms:created>
  <dcterms:modified xsi:type="dcterms:W3CDTF">2023-06-09T08:19:20Z</dcterms:modified>
</cp:coreProperties>
</file>