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03" r:id="rId2"/>
    <p:sldId id="267" r:id="rId3"/>
    <p:sldId id="266" r:id="rId4"/>
    <p:sldId id="268" r:id="rId5"/>
    <p:sldId id="304" r:id="rId6"/>
    <p:sldId id="302" r:id="rId7"/>
    <p:sldId id="305" r:id="rId8"/>
    <p:sldId id="306" r:id="rId9"/>
    <p:sldId id="307" r:id="rId10"/>
    <p:sldId id="308" r:id="rId11"/>
    <p:sldId id="258" r:id="rId12"/>
    <p:sldId id="278" r:id="rId13"/>
    <p:sldId id="309" r:id="rId14"/>
    <p:sldId id="310" r:id="rId15"/>
    <p:sldId id="311" r:id="rId16"/>
    <p:sldId id="279" r:id="rId17"/>
    <p:sldId id="312" r:id="rId18"/>
    <p:sldId id="313" r:id="rId19"/>
    <p:sldId id="314" r:id="rId20"/>
    <p:sldId id="315" r:id="rId21"/>
    <p:sldId id="316" r:id="rId22"/>
    <p:sldId id="317" r:id="rId23"/>
    <p:sldId id="31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49" autoAdjust="0"/>
    <p:restoredTop sz="94660"/>
  </p:normalViewPr>
  <p:slideViewPr>
    <p:cSldViewPr snapToGrid="0">
      <p:cViewPr varScale="1">
        <p:scale>
          <a:sx n="72" d="100"/>
          <a:sy n="72" d="100"/>
        </p:scale>
        <p:origin x="88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EB167A-B188-43B3-BE3A-1B446F8B8339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171122-54EE-4B8D-A16D-607D656E5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208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8EA237-A359-4CC0-951A-F3A14D13DA2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ree photo retro table wood background pattern">
            <a:extLst>
              <a:ext uri="{FF2B5EF4-FFF2-40B4-BE49-F238E27FC236}">
                <a16:creationId xmlns:a16="http://schemas.microsoft.com/office/drawing/2014/main" id="{5EDBD09C-5D78-446C-B9CE-23C813F563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alphaModFix amt="8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DAE47398-2B53-496F-AFCE-BB8180EE588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02" b="95936" l="262" r="99052">
                        <a14:foregroundMark x1="18411" y1="8498" x2="20504" y2="11084"/>
                        <a14:foregroundMark x1="9712" y1="25493" x2="9091" y2="27709"/>
                        <a14:foregroundMark x1="294" y1="38670" x2="11871" y2="56527"/>
                        <a14:foregroundMark x1="11871" y1="56527" x2="17135" y2="60345"/>
                        <a14:foregroundMark x1="17135" y1="60345" x2="20209" y2="52217"/>
                        <a14:foregroundMark x1="2387" y1="58621" x2="4284" y2="58990"/>
                        <a14:foregroundMark x1="916" y1="65764" x2="2191" y2="66502"/>
                        <a14:foregroundMark x1="29202" y1="59360" x2="24428" y2="68103"/>
                        <a14:foregroundMark x1="24428" y1="68103" x2="24003" y2="69951"/>
                        <a14:foregroundMark x1="6998" y1="72537" x2="8502" y2="74384"/>
                        <a14:foregroundMark x1="9908" y1="78202" x2="12590" y2="80049"/>
                        <a14:foregroundMark x1="3303" y1="74754" x2="6115" y2="78202"/>
                        <a14:foregroundMark x1="41203" y1="6650" x2="42315" y2="32266"/>
                        <a14:foregroundMark x1="50000" y1="20936" x2="50491" y2="16749"/>
                        <a14:foregroundMark x1="58404" y1="19458" x2="58404" y2="29187"/>
                        <a14:foregroundMark x1="67201" y1="22783" x2="66808" y2="28079"/>
                        <a14:foregroundMark x1="75703" y1="20936" x2="75801" y2="27340"/>
                        <a14:foregroundMark x1="80903" y1="19089" x2="80903" y2="24754"/>
                        <a14:foregroundMark x1="90092" y1="19828" x2="90092" y2="24754"/>
                        <a14:foregroundMark x1="90386" y1="3202" x2="90386" y2="3571"/>
                        <a14:foregroundMark x1="94604" y1="14901" x2="94604" y2="22044"/>
                        <a14:foregroundMark x1="41302" y1="60468" x2="41105" y2="67980"/>
                        <a14:foregroundMark x1="49411" y1="65394" x2="49313" y2="69951"/>
                        <a14:foregroundMark x1="54513" y1="61946" x2="54284" y2="67980"/>
                        <a14:foregroundMark x1="58012" y1="67611" x2="57685" y2="72906"/>
                        <a14:foregroundMark x1="66285" y1="63916" x2="66285" y2="66872"/>
                        <a14:foregroundMark x1="75605" y1="70690" x2="75114" y2="73276"/>
                        <a14:foregroundMark x1="75997" y1="95567" x2="76586" y2="95567"/>
                        <a14:foregroundMark x1="85513" y1="63547" x2="84794" y2="66872"/>
                        <a14:foregroundMark x1="93591" y1="63547" x2="93002" y2="70690"/>
                        <a14:foregroundMark x1="99084" y1="67980" x2="98986" y2="75493"/>
                        <a14:foregroundMark x1="40713" y1="95567" x2="47155" y2="95936"/>
                        <a14:foregroundMark x1="47155" y1="95936" x2="52910" y2="95567"/>
                        <a14:foregroundMark x1="52910" y1="95567" x2="63571" y2="95567"/>
                        <a14:foregroundMark x1="63571" y1="95567" x2="68901" y2="95074"/>
                        <a14:foregroundMark x1="68901" y1="95074" x2="72596" y2="95074"/>
                        <a14:foregroundMark x1="6409" y1="62315" x2="7685" y2="66133"/>
                        <a14:foregroundMark x1="8797" y1="84236" x2="9908" y2="853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81" y="5948217"/>
            <a:ext cx="2934855" cy="66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Graphic 23" descr="Grid lines">
            <a:extLst>
              <a:ext uri="{FF2B5EF4-FFF2-40B4-BE49-F238E27FC236}">
                <a16:creationId xmlns:a16="http://schemas.microsoft.com/office/drawing/2014/main" id="{AA843B7A-CD12-49AD-9416-006E525512B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9835" y="11877"/>
            <a:ext cx="12192000" cy="6848168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18D5443A-EF14-49A7-8575-1489CF840CFF}"/>
              </a:ext>
            </a:extLst>
          </p:cNvPr>
          <p:cNvGrpSpPr/>
          <p:nvPr userDrawn="1"/>
        </p:nvGrpSpPr>
        <p:grpSpPr>
          <a:xfrm>
            <a:off x="9825008" y="317793"/>
            <a:ext cx="2051243" cy="2015076"/>
            <a:chOff x="9825008" y="317793"/>
            <a:chExt cx="2051243" cy="2015076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3BC46D8-52E8-4343-8BE1-6A4CDB652743}"/>
                </a:ext>
              </a:extLst>
            </p:cNvPr>
            <p:cNvGrpSpPr/>
            <p:nvPr userDrawn="1"/>
          </p:nvGrpSpPr>
          <p:grpSpPr>
            <a:xfrm>
              <a:off x="9825008" y="353961"/>
              <a:ext cx="2051243" cy="425938"/>
              <a:chOff x="9825008" y="353961"/>
              <a:chExt cx="2051243" cy="425938"/>
            </a:xfrm>
          </p:grpSpPr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E6E80D27-A7A2-4A55-8F7E-D396F915B2F0}"/>
                  </a:ext>
                </a:extLst>
              </p:cNvPr>
              <p:cNvCxnSpPr/>
              <p:nvPr userDrawn="1"/>
            </p:nvCxnSpPr>
            <p:spPr>
              <a:xfrm>
                <a:off x="10284542" y="353961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F7A21766-7DBF-4013-BED6-9A529175CE9E}"/>
                  </a:ext>
                </a:extLst>
              </p:cNvPr>
              <p:cNvCxnSpPr/>
              <p:nvPr userDrawn="1"/>
            </p:nvCxnSpPr>
            <p:spPr>
              <a:xfrm>
                <a:off x="10113826" y="501445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B11D3201-CCBF-459F-8490-A970D2E7CA0E}"/>
                  </a:ext>
                </a:extLst>
              </p:cNvPr>
              <p:cNvCxnSpPr/>
              <p:nvPr userDrawn="1"/>
            </p:nvCxnSpPr>
            <p:spPr>
              <a:xfrm>
                <a:off x="9972670" y="639097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75A9F9B6-6BD4-4E60-9AE0-63B9E31DBA92}"/>
                  </a:ext>
                </a:extLst>
              </p:cNvPr>
              <p:cNvCxnSpPr/>
              <p:nvPr userDrawn="1"/>
            </p:nvCxnSpPr>
            <p:spPr>
              <a:xfrm>
                <a:off x="9825008" y="779899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AF991125-8702-422C-8FEE-FB02A16432DE}"/>
                </a:ext>
              </a:extLst>
            </p:cNvPr>
            <p:cNvGrpSpPr/>
            <p:nvPr userDrawn="1"/>
          </p:nvGrpSpPr>
          <p:grpSpPr>
            <a:xfrm rot="5400000" flipV="1">
              <a:off x="10603264" y="1094282"/>
              <a:ext cx="2015076" cy="462098"/>
              <a:chOff x="10019070" y="353980"/>
              <a:chExt cx="2015076" cy="462098"/>
            </a:xfrm>
          </p:grpSpPr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CB4965C1-67D6-47D2-A2DF-7A426FEDBF96}"/>
                  </a:ext>
                </a:extLst>
              </p:cNvPr>
              <p:cNvCxnSpPr/>
              <p:nvPr userDrawn="1"/>
            </p:nvCxnSpPr>
            <p:spPr>
              <a:xfrm>
                <a:off x="10442437" y="353980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D98E5809-D8DC-482A-AC1F-0CF34D9B0D87}"/>
                  </a:ext>
                </a:extLst>
              </p:cNvPr>
              <p:cNvCxnSpPr/>
              <p:nvPr userDrawn="1"/>
            </p:nvCxnSpPr>
            <p:spPr>
              <a:xfrm>
                <a:off x="10298034" y="501466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7EFE0082-3AC6-49E3-A05B-20E3E2E5A61A}"/>
                  </a:ext>
                </a:extLst>
              </p:cNvPr>
              <p:cNvCxnSpPr/>
              <p:nvPr userDrawn="1"/>
            </p:nvCxnSpPr>
            <p:spPr>
              <a:xfrm>
                <a:off x="10156873" y="639109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34A1BF91-1D86-4C95-B59F-FB7AB74AB089}"/>
                  </a:ext>
                </a:extLst>
              </p:cNvPr>
              <p:cNvCxnSpPr/>
              <p:nvPr userDrawn="1"/>
            </p:nvCxnSpPr>
            <p:spPr>
              <a:xfrm>
                <a:off x="10019070" y="816078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A9929863-D232-4E1D-877B-28BB8E0A448A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331" y="912328"/>
            <a:ext cx="2869029" cy="41354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0647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E32B6-8FCE-4539-937D-EF8146538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24D17-C23F-4376-84AE-8F30E98554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36A7D7-0E4A-427F-A8BD-84C612A9D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51ADD9-4F0E-4360-97A3-D638AB238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C4781E-8B58-434F-B971-AADC3FB26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361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233815-A18A-401C-B5AD-F80575E494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0320BD-1B01-4A1D-803B-1CA776853E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FAFDFF-446D-477F-AE36-CABC8F98C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F909AB-3294-4C48-AD67-4C1B64C07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061276-E24B-46D0-9436-91844B380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7979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9279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gradFill flip="none" rotWithShape="1">
          <a:gsLst>
            <a:gs pos="100000">
              <a:schemeClr val="accent4">
                <a:alpha val="62000"/>
                <a:lumMod val="50000"/>
                <a:lumOff val="50000"/>
              </a:schemeClr>
            </a:gs>
            <a:gs pos="4000">
              <a:schemeClr val="accent4">
                <a:lumMod val="45000"/>
                <a:lumOff val="55000"/>
              </a:schemeClr>
            </a:gs>
            <a:gs pos="67000">
              <a:schemeClr val="accent4">
                <a:lumMod val="30000"/>
                <a:lumOff val="7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8A5E1-8866-4D43-9AC1-5193DDA9B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895A37-FE0B-43B3-96AB-042A4CC582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D01472-91A1-4949-B668-BC9D8CACC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7CBF83-9469-479B-92C4-C90769755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54660-211F-4AEE-A832-7B6BDE44B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339B7AB-976A-4C12-841A-07A7A4FB186D}"/>
              </a:ext>
            </a:extLst>
          </p:cNvPr>
          <p:cNvGrpSpPr/>
          <p:nvPr userDrawn="1"/>
        </p:nvGrpSpPr>
        <p:grpSpPr>
          <a:xfrm>
            <a:off x="11353800" y="284147"/>
            <a:ext cx="538429" cy="743759"/>
            <a:chOff x="10491147" y="419860"/>
            <a:chExt cx="208348" cy="279325"/>
          </a:xfrm>
          <a:solidFill>
            <a:schemeClr val="accent4">
              <a:alpha val="83000"/>
            </a:schemeClr>
          </a:solidFill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D7E581A-F22F-44B6-8520-3A5172A4EA83}"/>
                </a:ext>
              </a:extLst>
            </p:cNvPr>
            <p:cNvGrpSpPr/>
            <p:nvPr userDrawn="1"/>
          </p:nvGrpSpPr>
          <p:grpSpPr>
            <a:xfrm>
              <a:off x="10493062" y="419860"/>
              <a:ext cx="206433" cy="43613"/>
              <a:chOff x="7361278" y="1841755"/>
              <a:chExt cx="786384" cy="167148"/>
            </a:xfrm>
            <a:grpFill/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01528ACD-0F12-41B8-AA79-E869358CCB59}"/>
                  </a:ext>
                </a:extLst>
              </p:cNvPr>
              <p:cNvSpPr/>
              <p:nvPr userDrawn="1"/>
            </p:nvSpPr>
            <p:spPr>
              <a:xfrm>
                <a:off x="7361278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925B616F-DA8F-481E-83CA-415C0B9179E4}"/>
                  </a:ext>
                </a:extLst>
              </p:cNvPr>
              <p:cNvSpPr/>
              <p:nvPr userDrawn="1"/>
            </p:nvSpPr>
            <p:spPr>
              <a:xfrm>
                <a:off x="7672174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38228BB3-D3C9-42B0-9F4D-4B69B048DDB3}"/>
                  </a:ext>
                </a:extLst>
              </p:cNvPr>
              <p:cNvSpPr/>
              <p:nvPr userDrawn="1"/>
            </p:nvSpPr>
            <p:spPr>
              <a:xfrm>
                <a:off x="7983070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29AB7888-AAED-47F4-B271-5C214A343608}"/>
                </a:ext>
              </a:extLst>
            </p:cNvPr>
            <p:cNvGrpSpPr/>
            <p:nvPr userDrawn="1"/>
          </p:nvGrpSpPr>
          <p:grpSpPr>
            <a:xfrm>
              <a:off x="10491147" y="655572"/>
              <a:ext cx="206433" cy="43613"/>
              <a:chOff x="7361278" y="1841755"/>
              <a:chExt cx="786384" cy="167148"/>
            </a:xfrm>
            <a:grpFill/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1B3D6F14-C394-4F92-8AC8-6B03801CB258}"/>
                  </a:ext>
                </a:extLst>
              </p:cNvPr>
              <p:cNvSpPr/>
              <p:nvPr userDrawn="1"/>
            </p:nvSpPr>
            <p:spPr>
              <a:xfrm>
                <a:off x="7361278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9F44EC21-747D-4B17-9F16-408146F979B5}"/>
                  </a:ext>
                </a:extLst>
              </p:cNvPr>
              <p:cNvSpPr/>
              <p:nvPr userDrawn="1"/>
            </p:nvSpPr>
            <p:spPr>
              <a:xfrm>
                <a:off x="7672174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BE7A03A6-0C43-4DCE-9487-E6A599E9A7E8}"/>
                  </a:ext>
                </a:extLst>
              </p:cNvPr>
              <p:cNvSpPr/>
              <p:nvPr userDrawn="1"/>
            </p:nvSpPr>
            <p:spPr>
              <a:xfrm>
                <a:off x="7983070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A17210D-B1DE-4CA4-8D81-DA5FCFDCF799}"/>
                </a:ext>
              </a:extLst>
            </p:cNvPr>
            <p:cNvGrpSpPr/>
            <p:nvPr userDrawn="1"/>
          </p:nvGrpSpPr>
          <p:grpSpPr>
            <a:xfrm>
              <a:off x="10493062" y="539156"/>
              <a:ext cx="206433" cy="43613"/>
              <a:chOff x="7361278" y="1841755"/>
              <a:chExt cx="786384" cy="167148"/>
            </a:xfrm>
            <a:grpFill/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ECCFAD02-8863-4782-B5F7-F5C2500D9ED5}"/>
                  </a:ext>
                </a:extLst>
              </p:cNvPr>
              <p:cNvSpPr/>
              <p:nvPr userDrawn="1"/>
            </p:nvSpPr>
            <p:spPr>
              <a:xfrm>
                <a:off x="7361278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DEFDDD4F-C822-485D-9CC9-61B3A7A6D075}"/>
                  </a:ext>
                </a:extLst>
              </p:cNvPr>
              <p:cNvSpPr/>
              <p:nvPr userDrawn="1"/>
            </p:nvSpPr>
            <p:spPr>
              <a:xfrm>
                <a:off x="7672174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334BFFC7-46D9-4C5F-B6B6-0B4B43AC4D6A}"/>
                  </a:ext>
                </a:extLst>
              </p:cNvPr>
              <p:cNvSpPr/>
              <p:nvPr userDrawn="1"/>
            </p:nvSpPr>
            <p:spPr>
              <a:xfrm>
                <a:off x="7983070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2" name="Flowchart: Document 31">
            <a:extLst>
              <a:ext uri="{FF2B5EF4-FFF2-40B4-BE49-F238E27FC236}">
                <a16:creationId xmlns:a16="http://schemas.microsoft.com/office/drawing/2014/main" id="{E167DA8E-F1C7-4144-9FAF-9B87263D47EE}"/>
              </a:ext>
            </a:extLst>
          </p:cNvPr>
          <p:cNvSpPr/>
          <p:nvPr userDrawn="1"/>
        </p:nvSpPr>
        <p:spPr>
          <a:xfrm>
            <a:off x="1465949" y="6317268"/>
            <a:ext cx="9887851" cy="410901"/>
          </a:xfrm>
          <a:prstGeom prst="flowChartDocument">
            <a:avLst/>
          </a:prstGeom>
          <a:gradFill>
            <a:gsLst>
              <a:gs pos="0">
                <a:srgbClr val="00B050"/>
              </a:gs>
              <a:gs pos="0">
                <a:schemeClr val="accent4">
                  <a:lumMod val="97000"/>
                  <a:lumOff val="3000"/>
                </a:schemeClr>
              </a:gs>
              <a:gs pos="100000">
                <a:srgbClr val="E7C049">
                  <a:alpha val="30000"/>
                </a:srgbClr>
              </a:gs>
              <a:gs pos="0">
                <a:srgbClr val="00B05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i="1" dirty="0">
                <a:solidFill>
                  <a:srgbClr val="C00000"/>
                </a:solidFill>
              </a:rPr>
              <a:t>                                </a:t>
            </a:r>
            <a:r>
              <a:rPr lang="en-US" sz="2000" i="1" dirty="0">
                <a:solidFill>
                  <a:schemeClr val="tx1"/>
                </a:solidFill>
              </a:rPr>
              <a:t>MATEMATIKA BUKU 2A                                                            SMP/MTs</a:t>
            </a:r>
          </a:p>
        </p:txBody>
      </p:sp>
      <p:pic>
        <p:nvPicPr>
          <p:cNvPr id="34" name="Graphic 33" descr="An organic corner shape">
            <a:extLst>
              <a:ext uri="{FF2B5EF4-FFF2-40B4-BE49-F238E27FC236}">
                <a16:creationId xmlns:a16="http://schemas.microsoft.com/office/drawing/2014/main" id="{68A3C959-52EE-4D1D-B136-EACB39B7C7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811704" y="4471312"/>
            <a:ext cx="2386688" cy="2386688"/>
          </a:xfrm>
          <a:prstGeom prst="rect">
            <a:avLst/>
          </a:prstGeom>
          <a:effectLst>
            <a:glow>
              <a:schemeClr val="accent1">
                <a:alpha val="44000"/>
              </a:schemeClr>
            </a:glow>
            <a:outerShdw blurRad="1168400" dist="2451100" dir="21540000" sx="186000" sy="186000" algn="ctr" rotWithShape="0">
              <a:srgbClr val="000000">
                <a:alpha val="26000"/>
              </a:srgbClr>
            </a:outerShdw>
            <a:reflection blurRad="1270000" stA="18000" dist="952500" dir="5400000" sy="-100000" algn="bl" rotWithShape="0"/>
            <a:softEdge rad="50800"/>
          </a:effectLst>
        </p:spPr>
      </p:pic>
      <p:sp>
        <p:nvSpPr>
          <p:cNvPr id="35" name="Flowchart: Delay 34">
            <a:extLst>
              <a:ext uri="{FF2B5EF4-FFF2-40B4-BE49-F238E27FC236}">
                <a16:creationId xmlns:a16="http://schemas.microsoft.com/office/drawing/2014/main" id="{B0A9F5C4-2AB2-4D53-B8AB-FEEF3FFD41D0}"/>
              </a:ext>
            </a:extLst>
          </p:cNvPr>
          <p:cNvSpPr/>
          <p:nvPr userDrawn="1"/>
        </p:nvSpPr>
        <p:spPr>
          <a:xfrm flipH="1">
            <a:off x="616672" y="6311900"/>
            <a:ext cx="849276" cy="399985"/>
          </a:xfrm>
          <a:prstGeom prst="flowChartDela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FEEB4405-205B-4447-89A5-B587B642B3F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202" b="95936" l="262" r="99052">
                        <a14:foregroundMark x1="18411" y1="8498" x2="20504" y2="11084"/>
                        <a14:foregroundMark x1="9712" y1="25493" x2="9091" y2="27709"/>
                        <a14:foregroundMark x1="294" y1="38670" x2="11871" y2="56527"/>
                        <a14:foregroundMark x1="11871" y1="56527" x2="17135" y2="60345"/>
                        <a14:foregroundMark x1="17135" y1="60345" x2="20209" y2="52217"/>
                        <a14:foregroundMark x1="2387" y1="58621" x2="4284" y2="58990"/>
                        <a14:foregroundMark x1="916" y1="65764" x2="2191" y2="66502"/>
                        <a14:foregroundMark x1="29202" y1="59360" x2="24428" y2="68103"/>
                        <a14:foregroundMark x1="24428" y1="68103" x2="24003" y2="69951"/>
                        <a14:foregroundMark x1="6998" y1="72537" x2="8502" y2="74384"/>
                        <a14:foregroundMark x1="9908" y1="78202" x2="12590" y2="80049"/>
                        <a14:foregroundMark x1="3303" y1="74754" x2="6115" y2="78202"/>
                        <a14:foregroundMark x1="41203" y1="6650" x2="42315" y2="32266"/>
                        <a14:foregroundMark x1="50000" y1="20936" x2="50491" y2="16749"/>
                        <a14:foregroundMark x1="58404" y1="19458" x2="58404" y2="29187"/>
                        <a14:foregroundMark x1="67201" y1="22783" x2="66808" y2="28079"/>
                        <a14:foregroundMark x1="75703" y1="20936" x2="75801" y2="27340"/>
                        <a14:foregroundMark x1="80903" y1="19089" x2="80903" y2="24754"/>
                        <a14:foregroundMark x1="90092" y1="19828" x2="90092" y2="24754"/>
                        <a14:foregroundMark x1="90386" y1="3202" x2="90386" y2="3571"/>
                        <a14:foregroundMark x1="94604" y1="14901" x2="94604" y2="22044"/>
                        <a14:foregroundMark x1="41302" y1="60468" x2="41105" y2="67980"/>
                        <a14:foregroundMark x1="49411" y1="65394" x2="49313" y2="69951"/>
                        <a14:foregroundMark x1="54513" y1="61946" x2="54284" y2="67980"/>
                        <a14:foregroundMark x1="58012" y1="67611" x2="57685" y2="72906"/>
                        <a14:foregroundMark x1="66285" y1="63916" x2="66285" y2="66872"/>
                        <a14:foregroundMark x1="75605" y1="70690" x2="75114" y2="73276"/>
                        <a14:foregroundMark x1="75997" y1="95567" x2="76586" y2="95567"/>
                        <a14:foregroundMark x1="85513" y1="63547" x2="84794" y2="66872"/>
                        <a14:foregroundMark x1="93591" y1="63547" x2="93002" y2="70690"/>
                        <a14:foregroundMark x1="99084" y1="67980" x2="98986" y2="75493"/>
                        <a14:foregroundMark x1="40713" y1="95567" x2="47155" y2="95936"/>
                        <a14:foregroundMark x1="47155" y1="95936" x2="52910" y2="95567"/>
                        <a14:foregroundMark x1="52910" y1="95567" x2="63571" y2="95567"/>
                        <a14:foregroundMark x1="63571" y1="95567" x2="68901" y2="95074"/>
                        <a14:foregroundMark x1="68901" y1="95074" x2="72596" y2="95074"/>
                        <a14:foregroundMark x1="6409" y1="62315" x2="7685" y2="66133"/>
                        <a14:foregroundMark x1="8797" y1="84236" x2="9908" y2="853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4557"/>
          <a:stretch/>
        </p:blipFill>
        <p:spPr bwMode="auto">
          <a:xfrm>
            <a:off x="616671" y="6228794"/>
            <a:ext cx="1084949" cy="629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20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48239-52A7-497D-8DC6-17703B0ED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FFEBAE-323B-4C35-AD06-BC91DE8A7A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5D6993-44F4-4D9E-8DAF-76CE5C577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822470-8BCF-4BAD-A353-C34961364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327F88-2213-4DED-A08A-8ECBFA85A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394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B309-CC15-411C-B463-223DAC3EC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0606F-CF88-429A-B763-4D589DC77F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11E462-3665-4443-91EE-4C17A67151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FEEA6F-EC9F-4C90-B001-6C40CDE65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25565B-E38F-4BD8-B6D8-5EF04F243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F9A5ED-BD05-4C77-AA48-C87B06908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91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BAE76-9852-4D47-8C0F-CE2B585568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1BD220-D7F9-4849-815F-0E3D358F9C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C60F71-AFF3-4556-8437-74465E1603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BC70A6-341D-45AC-B883-6ADEAC6657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647F12-2DD1-44DE-A97E-26B28B8042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3499F-9AF5-4047-80DC-DFFC56A95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CE0D9D-A0A3-4FD6-9CDA-F2A5BE387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96EBEE-1AD6-45BC-A382-343910EFA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214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1B01B1-5690-49B9-9199-23ED1B625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48D5D8-0BA0-44CC-9119-27A9B77E4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57C5FD-D552-4DD2-A633-70528DA89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923169-7F51-4892-8790-6F0826E37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85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F8F786-E28B-42AB-B854-D894155EF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212DE7-AD3A-4208-95DF-AE6A2ABDA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97C21F-16AB-4944-A79C-6B6F7B320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970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8B999-ABA8-4232-AC7B-026C6B3ED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CFA3DC-F3BC-425F-92CF-47173DD7AB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4ACCF1-CE78-4757-AF04-C6D7087E64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9C7BC1-4421-4D7A-8046-35BA9B141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CAB833-7A3A-4186-9319-04E00BB34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7EFC40-7474-4C97-9441-3E6DAC9E7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009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FFAAE-BFEE-4CB2-84E6-0B6404267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76D010-F18E-4F22-9D01-8D353665E2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AC7AB1-36BA-475A-98EF-C86533D5B7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F52A44-0F1B-4DE0-80F2-0DC370C42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1DC536-5480-49AE-8F3E-4CA1FC944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E814A6-A26C-44B8-8AB6-B94B77526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602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843F90-51CA-4503-83FE-290D7D7DC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0F330A-78BC-40E5-AC65-CF838D499D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25D1DA-FCBF-4243-8B4A-83BF52C6C9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95889D-6B9A-4209-B617-CD009262A7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8EB3C-6710-469C-8D87-580E7C8B0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553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4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microsoft.com/office/2007/relationships/hdphoto" Target="../media/hdphoto3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../media/image3.png"/><Relationship Id="rId4" Type="http://schemas.openxmlformats.org/officeDocument/2006/relationships/image" Target="../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線コネクタ 9">
            <a:extLst>
              <a:ext uri="{FF2B5EF4-FFF2-40B4-BE49-F238E27FC236}">
                <a16:creationId xmlns:a16="http://schemas.microsoft.com/office/drawing/2014/main" id="{155207E8-758A-4F76-8225-E90A40FEDE2E}"/>
              </a:ext>
            </a:extLst>
          </p:cNvPr>
          <p:cNvCxnSpPr>
            <a:cxnSpLocks/>
          </p:cNvCxnSpPr>
          <p:nvPr/>
        </p:nvCxnSpPr>
        <p:spPr>
          <a:xfrm>
            <a:off x="5153835" y="3623802"/>
            <a:ext cx="4914397" cy="0"/>
          </a:xfrm>
          <a:prstGeom prst="line">
            <a:avLst/>
          </a:prstGeom>
          <a:noFill/>
          <a:ln w="95250" cap="flat" cmpd="tri" algn="ctr">
            <a:solidFill>
              <a:srgbClr val="FF0000">
                <a:alpha val="62000"/>
              </a:srgbClr>
            </a:solidFill>
            <a:prstDash val="solid"/>
            <a:headEnd type="diamond" w="med" len="med"/>
            <a:tailEnd type="diamond" w="med" len="med"/>
          </a:ln>
          <a:effectLst/>
        </p:spPr>
      </p:cxnSp>
      <p:sp>
        <p:nvSpPr>
          <p:cNvPr id="5" name="タイトル 1">
            <a:extLst>
              <a:ext uri="{FF2B5EF4-FFF2-40B4-BE49-F238E27FC236}">
                <a16:creationId xmlns:a16="http://schemas.microsoft.com/office/drawing/2014/main" id="{1072882E-4A26-4D34-A4E3-4C61DCF313D6}"/>
              </a:ext>
            </a:extLst>
          </p:cNvPr>
          <p:cNvSpPr txBox="1">
            <a:spLocks/>
          </p:cNvSpPr>
          <p:nvPr/>
        </p:nvSpPr>
        <p:spPr>
          <a:xfrm>
            <a:off x="5153835" y="210874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6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anose="020F0704030504030204" pitchFamily="34" charset="0"/>
                <a:cs typeface="Arial" pitchFamily="34" charset="0"/>
              </a:rPr>
              <a:t>MEDIA MENGAJAR</a:t>
            </a:r>
            <a:endParaRPr kumimoji="1" lang="ja-JP" altLang="en-US" sz="3600" b="1" spc="0" dirty="0">
              <a:solidFill>
                <a:schemeClr val="tx1">
                  <a:lumMod val="65000"/>
                  <a:lumOff val="35000"/>
                </a:schemeClr>
              </a:solidFill>
              <a:latin typeface="Arial Rounded MT Bold" panose="020F0704030504030204" pitchFamily="34" charset="0"/>
              <a:cs typeface="Arial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D963C73-31E5-483D-9D37-DDBC3D2532B9}"/>
              </a:ext>
            </a:extLst>
          </p:cNvPr>
          <p:cNvSpPr/>
          <p:nvPr/>
        </p:nvSpPr>
        <p:spPr>
          <a:xfrm>
            <a:off x="5460412" y="3818605"/>
            <a:ext cx="4301242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SMP/MTs KELAS VIII</a:t>
            </a:r>
            <a:endParaRPr lang="id-ID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テキスト プレースホルダー 11">
            <a:extLst>
              <a:ext uri="{FF2B5EF4-FFF2-40B4-BE49-F238E27FC236}">
                <a16:creationId xmlns:a16="http://schemas.microsoft.com/office/drawing/2014/main" id="{F3F1C01B-2656-446D-A4EC-029043DBE2E1}"/>
              </a:ext>
            </a:extLst>
          </p:cNvPr>
          <p:cNvSpPr txBox="1">
            <a:spLocks/>
          </p:cNvSpPr>
          <p:nvPr/>
        </p:nvSpPr>
        <p:spPr>
          <a:xfrm>
            <a:off x="5290457" y="2710785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600" b="1" dirty="0">
                <a:solidFill>
                  <a:srgbClr val="0070C0"/>
                </a:solidFill>
                <a:cs typeface="Arial" pitchFamily="34" charset="0"/>
              </a:rPr>
              <a:t>MATEMATIKA</a:t>
            </a:r>
          </a:p>
        </p:txBody>
      </p:sp>
    </p:spTree>
    <p:extLst>
      <p:ext uri="{BB962C8B-B14F-4D97-AF65-F5344CB8AC3E}">
        <p14:creationId xmlns:p14="http://schemas.microsoft.com/office/powerpoint/2010/main" val="187508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extBox 124">
            <a:extLst>
              <a:ext uri="{FF2B5EF4-FFF2-40B4-BE49-F238E27FC236}">
                <a16:creationId xmlns:a16="http://schemas.microsoft.com/office/drawing/2014/main" id="{91665418-BBA6-41C2-9BD4-EE5C4456ACD5}"/>
              </a:ext>
            </a:extLst>
          </p:cNvPr>
          <p:cNvSpPr txBox="1"/>
          <p:nvPr/>
        </p:nvSpPr>
        <p:spPr>
          <a:xfrm>
            <a:off x="319600" y="358391"/>
            <a:ext cx="92810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Jika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a, b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real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bukan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nol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dan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negatif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maka</a:t>
            </a:r>
            <a:endParaRPr kumimoji="0" lang="en-US" sz="24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4C8FD9E-35C5-4D27-9D42-B882D7139A0F}"/>
              </a:ext>
            </a:extLst>
          </p:cNvPr>
          <p:cNvGrpSpPr/>
          <p:nvPr/>
        </p:nvGrpSpPr>
        <p:grpSpPr>
          <a:xfrm>
            <a:off x="2465036" y="3758199"/>
            <a:ext cx="5372879" cy="961119"/>
            <a:chOff x="2653637" y="4803313"/>
            <a:chExt cx="8853276" cy="930845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188C7E35-21AD-45D0-9D4D-DB8A47E0019A}"/>
                </a:ext>
              </a:extLst>
            </p:cNvPr>
            <p:cNvSpPr/>
            <p:nvPr/>
          </p:nvSpPr>
          <p:spPr>
            <a:xfrm>
              <a:off x="2653637" y="4803313"/>
              <a:ext cx="8853276" cy="930845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Rectangle 6">
                  <a:extLst>
                    <a:ext uri="{FF2B5EF4-FFF2-40B4-BE49-F238E27FC236}">
                      <a16:creationId xmlns:a16="http://schemas.microsoft.com/office/drawing/2014/main" id="{88558713-3277-4422-AF1E-5C51D0C8C45F}"/>
                    </a:ext>
                  </a:extLst>
                </p:cNvPr>
                <p:cNvSpPr/>
                <p:nvPr/>
              </p:nvSpPr>
              <p:spPr>
                <a:xfrm>
                  <a:off x="3239703" y="4911365"/>
                  <a:ext cx="8267210" cy="66627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sSup>
                        <m:sSupPr>
                          <m:ctrlPr>
                            <a:rPr lang="en-US" sz="24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US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sup>
                              </m:sSup>
                            </m:num>
                            <m:den>
                              <m:sSup>
                                <m:sSupPr>
                                  <m:ctrlPr>
                                    <a:rPr lang="en-US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sup>
                              </m:sSup>
                            </m:den>
                          </m:f>
                        </m:e>
                      </m:d>
                    </m:oMath>
                  </a14:m>
                  <a:r>
                    <a:rPr lang="en-US" sz="2400" i="1" dirty="0"/>
                    <a:t>, </a:t>
                  </a:r>
                  <a:r>
                    <a:rPr lang="en-US" sz="2400" dirty="0" err="1"/>
                    <a:t>dengan</a:t>
                  </a:r>
                  <a:r>
                    <a:rPr lang="en-US" sz="2400" dirty="0"/>
                    <a:t> 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</a:t>
                  </a:r>
                  <a:r>
                    <a:rPr lang="en-US" sz="2400" dirty="0">
                      <a:ea typeface="Cambria Math" panose="02040503050406030204" pitchFamily="18" charset="0"/>
                      <a:cs typeface="Times New Roman" panose="02020603050405020304" pitchFamily="18" charset="0"/>
                    </a:rPr>
                    <a:t> dan </a:t>
                  </a:r>
                  <a14:m>
                    <m:oMath xmlns:m="http://schemas.openxmlformats.org/officeDocument/2006/math"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</a:t>
                  </a:r>
                  <a:r>
                    <a:rPr lang="en-US" sz="2400" dirty="0"/>
                    <a:t> </a:t>
                  </a:r>
                  <a:endParaRPr lang="en-US" sz="2400" i="1" dirty="0"/>
                </a:p>
              </p:txBody>
            </p:sp>
          </mc:Choice>
          <mc:Fallback xmlns="">
            <p:sp>
              <p:nvSpPr>
                <p:cNvPr id="7" name="Rectangle 6">
                  <a:extLst>
                    <a:ext uri="{FF2B5EF4-FFF2-40B4-BE49-F238E27FC236}">
                      <a16:creationId xmlns:a16="http://schemas.microsoft.com/office/drawing/2014/main" id="{88558713-3277-4422-AF1E-5C51D0C8C45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39703" y="4911365"/>
                  <a:ext cx="8267210" cy="666276"/>
                </a:xfrm>
                <a:prstGeom prst="rect">
                  <a:avLst/>
                </a:prstGeom>
                <a:blipFill>
                  <a:blip r:embed="rId2"/>
                  <a:stretch>
                    <a:fillRect b="-708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E85609B6-31E6-4C87-9997-7D9C7986D997}"/>
                  </a:ext>
                </a:extLst>
              </p:cNvPr>
              <p:cNvSpPr/>
              <p:nvPr/>
            </p:nvSpPr>
            <p:spPr>
              <a:xfrm>
                <a:off x="2191576" y="1320288"/>
                <a:ext cx="4639860" cy="10418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30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3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3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sz="3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3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3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</m:sSup>
                    <m:r>
                      <a:rPr lang="en-US" sz="3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30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3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sz="3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sz="3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3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3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num>
                                      <m:den>
                                        <m:r>
                                          <a:rPr lang="en-US" sz="30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  <m:sup>
                                <m:r>
                                  <a:rPr lang="en-US" sz="3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p>
                            </m:sSup>
                          </m:den>
                        </m:f>
                      </m:e>
                    </m:d>
                    <m:r>
                      <a:rPr lang="en-US" sz="3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d>
                      <m:dPr>
                        <m:ctrlPr>
                          <a:rPr lang="en-US" sz="30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3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f>
                              <m:fPr>
                                <m:ctrlPr>
                                  <a:rPr lang="en-US" sz="3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sz="3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3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en-US" sz="3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sup>
                                </m:sSup>
                              </m:num>
                              <m:den>
                                <m:sSup>
                                  <m:sSupPr>
                                    <m:ctrlPr>
                                      <a:rPr lang="en-US" sz="3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3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p>
                                    <m:r>
                                      <a:rPr lang="en-US" sz="3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sup>
                                </m:sSup>
                              </m:den>
                            </m:f>
                          </m:den>
                        </m:f>
                      </m:e>
                    </m:d>
                    <m:r>
                      <a:rPr lang="en-US" sz="3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3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3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3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3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3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p>
                        </m:sSup>
                      </m:den>
                    </m:f>
                  </m:oMath>
                </a14:m>
                <a:endParaRPr lang="en-US" sz="3000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E85609B6-31E6-4C87-9997-7D9C7986D9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1576" y="1320288"/>
                <a:ext cx="4639860" cy="104182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id="{9F7CD10A-E957-43CB-8719-2BB0CF5D736E}"/>
              </a:ext>
            </a:extLst>
          </p:cNvPr>
          <p:cNvSpPr txBox="1"/>
          <p:nvPr/>
        </p:nvSpPr>
        <p:spPr>
          <a:xfrm>
            <a:off x="319600" y="2696703"/>
            <a:ext cx="92810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Jadi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pecahan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berpangkat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negatif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dapat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dituliskan</a:t>
            </a:r>
            <a:endParaRPr kumimoji="0" lang="en-US" sz="24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98810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agonal Stripe 14">
            <a:extLst>
              <a:ext uri="{FF2B5EF4-FFF2-40B4-BE49-F238E27FC236}">
                <a16:creationId xmlns:a16="http://schemas.microsoft.com/office/drawing/2014/main" id="{BD0A30BA-2ECA-44DC-96DA-9FF49C5214FA}"/>
              </a:ext>
            </a:extLst>
          </p:cNvPr>
          <p:cNvSpPr/>
          <p:nvPr/>
        </p:nvSpPr>
        <p:spPr>
          <a:xfrm>
            <a:off x="452486" y="417494"/>
            <a:ext cx="1055802" cy="1092790"/>
          </a:xfrm>
          <a:prstGeom prst="diagStripe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CE2C210-0931-463C-8182-E30EBBAE1EFC}"/>
              </a:ext>
            </a:extLst>
          </p:cNvPr>
          <p:cNvGrpSpPr/>
          <p:nvPr/>
        </p:nvGrpSpPr>
        <p:grpSpPr>
          <a:xfrm>
            <a:off x="452486" y="266305"/>
            <a:ext cx="5295411" cy="697584"/>
            <a:chOff x="452487" y="367645"/>
            <a:chExt cx="5295411" cy="69758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FBE807D-E9D3-4BC6-8CEE-42450EE18DE5}"/>
                </a:ext>
              </a:extLst>
            </p:cNvPr>
            <p:cNvSpPr txBox="1"/>
            <p:nvPr/>
          </p:nvSpPr>
          <p:spPr>
            <a:xfrm>
              <a:off x="1300847" y="458025"/>
              <a:ext cx="4447051" cy="52322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Bilangan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Bentuk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Akar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endParaRPr>
            </a:p>
          </p:txBody>
        </p:sp>
        <p:sp>
          <p:nvSpPr>
            <p:cNvPr id="4" name="Flowchart: Delay 3">
              <a:extLst>
                <a:ext uri="{FF2B5EF4-FFF2-40B4-BE49-F238E27FC236}">
                  <a16:creationId xmlns:a16="http://schemas.microsoft.com/office/drawing/2014/main" id="{49CC3B85-BBF4-4902-9108-F22D2CE0EED2}"/>
                </a:ext>
              </a:extLst>
            </p:cNvPr>
            <p:cNvSpPr/>
            <p:nvPr/>
          </p:nvSpPr>
          <p:spPr>
            <a:xfrm>
              <a:off x="452487" y="367645"/>
              <a:ext cx="886119" cy="697584"/>
            </a:xfrm>
            <a:prstGeom prst="flowChartDelay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 panose="020B0604020202020204" pitchFamily="34" charset="0"/>
                </a:rPr>
                <a:t>B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107BCA2-70F5-43A8-A02D-C505871ADF6C}"/>
              </a:ext>
            </a:extLst>
          </p:cNvPr>
          <p:cNvGrpSpPr/>
          <p:nvPr/>
        </p:nvGrpSpPr>
        <p:grpSpPr>
          <a:xfrm>
            <a:off x="916276" y="1191607"/>
            <a:ext cx="5290256" cy="999041"/>
            <a:chOff x="469814" y="259078"/>
            <a:chExt cx="2068736" cy="999041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713EB16A-0C4E-48F5-A649-512210C105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59078"/>
              <a:ext cx="2068736" cy="999041"/>
            </a:xfrm>
            <a:prstGeom prst="rect">
              <a:avLst/>
            </a:prstGeom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FBE52945-BDF4-4E44-8388-DB7B80D6D61F}"/>
                </a:ext>
              </a:extLst>
            </p:cNvPr>
            <p:cNvSpPr txBox="1"/>
            <p:nvPr/>
          </p:nvSpPr>
          <p:spPr>
            <a:xfrm>
              <a:off x="657450" y="589667"/>
              <a:ext cx="177055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57200" marR="0" lvl="0" indent="-4572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Berpangkat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pecahan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366BDC72-4679-4F85-B654-08A8EC9E21B6}"/>
              </a:ext>
            </a:extLst>
          </p:cNvPr>
          <p:cNvSpPr txBox="1"/>
          <p:nvPr/>
        </p:nvSpPr>
        <p:spPr>
          <a:xfrm>
            <a:off x="980387" y="2418366"/>
            <a:ext cx="90780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Untuk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real dan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p, q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positif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berpangkat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pecahan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dapat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dinyatakan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26BBFED-A6AA-43CD-A8D4-B997E8A3D1B2}"/>
              </a:ext>
            </a:extLst>
          </p:cNvPr>
          <p:cNvGrpSpPr/>
          <p:nvPr/>
        </p:nvGrpSpPr>
        <p:grpSpPr>
          <a:xfrm>
            <a:off x="3184067" y="3608638"/>
            <a:ext cx="3965893" cy="830997"/>
            <a:chOff x="3038925" y="3329981"/>
            <a:chExt cx="4421418" cy="830998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483CF365-603C-49A1-AD26-9428027EC128}"/>
                </a:ext>
              </a:extLst>
            </p:cNvPr>
            <p:cNvSpPr/>
            <p:nvPr/>
          </p:nvSpPr>
          <p:spPr>
            <a:xfrm>
              <a:off x="3038925" y="3329981"/>
              <a:ext cx="4421418" cy="830998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6" name="Rectangle 65">
                  <a:extLst>
                    <a:ext uri="{FF2B5EF4-FFF2-40B4-BE49-F238E27FC236}">
                      <a16:creationId xmlns:a16="http://schemas.microsoft.com/office/drawing/2014/main" id="{3A76C49C-4774-43C6-836E-1AA82C948B62}"/>
                    </a:ext>
                  </a:extLst>
                </p:cNvPr>
                <p:cNvSpPr/>
                <p:nvPr/>
              </p:nvSpPr>
              <p:spPr>
                <a:xfrm>
                  <a:off x="3360010" y="3413945"/>
                  <a:ext cx="4024249" cy="66306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14:m>
                    <m:oMath xmlns:m="http://schemas.openxmlformats.org/officeDocument/2006/math">
                      <m:sSup>
                        <m:sSupPr>
                          <m:ctrlPr>
                            <a:rPr lang="en-US" sz="26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6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f>
                            <m:fPr>
                              <m:ctrlPr>
                                <a:rPr lang="en-US" sz="260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6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num>
                            <m:den>
                              <m:r>
                                <a:rPr lang="en-US" sz="26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den>
                          </m:f>
                        </m:sup>
                      </m:sSup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ctrlPr>
                            <a:rPr lang="en-US" sz="26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sz="26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𝑞</m:t>
                          </m:r>
                        </m:deg>
                        <m:e>
                          <m:sSup>
                            <m:sSupPr>
                              <m:ctrlPr>
                                <a:rPr lang="en-US" sz="26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6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6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p>
                          </m:sSup>
                        </m:e>
                      </m:rad>
                    </m:oMath>
                  </a14:m>
                  <a:r>
                    <a:rPr lang="en-US" sz="2600" dirty="0"/>
                    <a:t>, </a:t>
                  </a:r>
                  <a:r>
                    <a:rPr lang="en-US" sz="2600" dirty="0" err="1"/>
                    <a:t>dengan</a:t>
                  </a:r>
                  <a:r>
                    <a:rPr lang="en-US" sz="2600" dirty="0"/>
                    <a:t> </a:t>
                  </a:r>
                  <a14:m>
                    <m:oMath xmlns:m="http://schemas.openxmlformats.org/officeDocument/2006/math">
                      <m:r>
                        <a:rPr lang="en-US" sz="2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a14:m>
                  <a:endParaRPr lang="en-US" sz="2600" dirty="0"/>
                </a:p>
              </p:txBody>
            </p:sp>
          </mc:Choice>
          <mc:Fallback xmlns="">
            <p:sp>
              <p:nvSpPr>
                <p:cNvPr id="66" name="Rectangle 65">
                  <a:extLst>
                    <a:ext uri="{FF2B5EF4-FFF2-40B4-BE49-F238E27FC236}">
                      <a16:creationId xmlns:a16="http://schemas.microsoft.com/office/drawing/2014/main" id="{3A76C49C-4774-43C6-836E-1AA82C948B62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60010" y="3413945"/>
                  <a:ext cx="4024249" cy="663068"/>
                </a:xfrm>
                <a:prstGeom prst="rect">
                  <a:avLst/>
                </a:prstGeom>
                <a:blipFill>
                  <a:blip r:embed="rId4"/>
                  <a:stretch>
                    <a:fillRect b="-2293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92513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0B495410-4380-4613-B237-A36E4D8880B8}"/>
              </a:ext>
            </a:extLst>
          </p:cNvPr>
          <p:cNvSpPr txBox="1"/>
          <p:nvPr/>
        </p:nvSpPr>
        <p:spPr>
          <a:xfrm>
            <a:off x="548154" y="1544219"/>
            <a:ext cx="37625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bentuk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akar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1" y="301925"/>
            <a:ext cx="3762589" cy="96615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EAB025C-BF81-45A5-979D-4FE31D6C0098}"/>
              </a:ext>
            </a:extLst>
          </p:cNvPr>
          <p:cNvSpPr txBox="1"/>
          <p:nvPr/>
        </p:nvSpPr>
        <p:spPr>
          <a:xfrm>
            <a:off x="425222" y="608957"/>
            <a:ext cx="34791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Bentuk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Akar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638797B-1734-4BE6-99DE-EF05565A837F}"/>
              </a:ext>
            </a:extLst>
          </p:cNvPr>
          <p:cNvGrpSpPr/>
          <p:nvPr/>
        </p:nvGrpSpPr>
        <p:grpSpPr>
          <a:xfrm>
            <a:off x="1210882" y="2200036"/>
            <a:ext cx="1687046" cy="778367"/>
            <a:chOff x="740334" y="3043297"/>
            <a:chExt cx="1693150" cy="99904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36A8D13-2250-4DDC-B842-7B98D03DED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F14233D-CE72-4758-9D68-C7A2E5210489}"/>
                </a:ext>
              </a:extLst>
            </p:cNvPr>
            <p:cNvSpPr txBox="1"/>
            <p:nvPr/>
          </p:nvSpPr>
          <p:spPr>
            <a:xfrm>
              <a:off x="965821" y="3335669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8856CF16-A65A-4C2B-88F4-C574B44998B7}"/>
                  </a:ext>
                </a:extLst>
              </p:cNvPr>
              <p:cNvSpPr/>
              <p:nvPr/>
            </p:nvSpPr>
            <p:spPr>
              <a:xfrm>
                <a:off x="1210882" y="3172555"/>
                <a:ext cx="1901161" cy="13146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1. </m:t>
                      </m:r>
                      <m:rad>
                        <m:radPr>
                          <m:degHide m:val="on"/>
                          <m:ctrlPr>
                            <a:rPr lang="en-US" sz="24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rad>
                    </m:oMath>
                  </m:oMathPara>
                </a14:m>
                <a:endParaRPr lang="en-US" sz="240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r>
                  <a:rPr lang="en-US" sz="2400" dirty="0">
                    <a:solidFill>
                      <a:prstClr val="black"/>
                    </a:solidFill>
                  </a:rPr>
                  <a:t>2.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</m:rad>
                  </m:oMath>
                </a14:m>
                <a:endParaRPr lang="en-US" sz="240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r>
                  <a:rPr lang="en-US" sz="2400" dirty="0">
                    <a:solidFill>
                      <a:prstClr val="black"/>
                    </a:solidFill>
                  </a:rPr>
                  <a:t>3.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2400" b="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=2</m:t>
                    </m:r>
                    <m:rad>
                      <m:radPr>
                        <m:degHide m:val="on"/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8856CF16-A65A-4C2B-88F4-C574B44998B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0882" y="3172555"/>
                <a:ext cx="1901161" cy="1314655"/>
              </a:xfrm>
              <a:prstGeom prst="rect">
                <a:avLst/>
              </a:prstGeom>
              <a:blipFill>
                <a:blip r:embed="rId4"/>
                <a:stretch>
                  <a:fillRect l="-5128" b="-97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33748AC7-2F10-4E08-A3CF-D0CACE48D049}"/>
              </a:ext>
            </a:extLst>
          </p:cNvPr>
          <p:cNvSpPr txBox="1"/>
          <p:nvPr/>
        </p:nvSpPr>
        <p:spPr>
          <a:xfrm>
            <a:off x="5678954" y="1544219"/>
            <a:ext cx="47132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b.   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bukan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bentuk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akar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E998EDF-EF8C-49C7-844F-53C70CC23EF7}"/>
              </a:ext>
            </a:extLst>
          </p:cNvPr>
          <p:cNvGrpSpPr/>
          <p:nvPr/>
        </p:nvGrpSpPr>
        <p:grpSpPr>
          <a:xfrm>
            <a:off x="6346611" y="2200036"/>
            <a:ext cx="1687046" cy="778367"/>
            <a:chOff x="740334" y="3043297"/>
            <a:chExt cx="1693150" cy="999041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C803A53-C9E4-4838-B8BA-A0B1E5EF8F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FF09A70-17CB-4523-BB82-76D43DBA3AA3}"/>
                </a:ext>
              </a:extLst>
            </p:cNvPr>
            <p:cNvSpPr txBox="1"/>
            <p:nvPr/>
          </p:nvSpPr>
          <p:spPr>
            <a:xfrm>
              <a:off x="965821" y="3335669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AD4155AF-D3A3-4444-9868-87DD713BB77E}"/>
                  </a:ext>
                </a:extLst>
              </p:cNvPr>
              <p:cNvSpPr/>
              <p:nvPr/>
            </p:nvSpPr>
            <p:spPr>
              <a:xfrm>
                <a:off x="6341682" y="3172555"/>
                <a:ext cx="2020490" cy="17039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1. </m:t>
                      </m:r>
                      <m:rad>
                        <m:radPr>
                          <m:degHide m:val="on"/>
                          <m:ctrlPr>
                            <a:rPr lang="en-US" sz="24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e>
                      </m:rad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=3</m:t>
                      </m:r>
                    </m:oMath>
                  </m:oMathPara>
                </a14:m>
                <a:endParaRPr lang="en-US" sz="240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r>
                  <a:rPr lang="en-US" sz="2400" dirty="0">
                    <a:solidFill>
                      <a:prstClr val="black"/>
                    </a:solidFill>
                  </a:rPr>
                  <a:t>2.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0,25</m:t>
                        </m:r>
                      </m:e>
                    </m:rad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=0,5</m:t>
                    </m:r>
                  </m:oMath>
                </a14:m>
                <a:endParaRPr lang="en-US" sz="240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r>
                  <a:rPr lang="en-US" sz="2400" dirty="0">
                    <a:solidFill>
                      <a:prstClr val="black"/>
                    </a:solidFill>
                  </a:rPr>
                  <a:t>3.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4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g>
                      <m:e>
                        <m:f>
                          <m:fPr>
                            <m:ctrlPr>
                              <a:rPr lang="en-US" sz="2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27</m:t>
                            </m:r>
                          </m:den>
                        </m:f>
                      </m:e>
                    </m:rad>
                    <m:r>
                      <a:rPr 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AD4155AF-D3A3-4444-9868-87DD713BB77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1682" y="3172555"/>
                <a:ext cx="2020490" cy="1703993"/>
              </a:xfrm>
              <a:prstGeom prst="rect">
                <a:avLst/>
              </a:prstGeom>
              <a:blipFill>
                <a:blip r:embed="rId5"/>
                <a:stretch>
                  <a:fillRect l="-45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794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0B495410-4380-4613-B237-A36E4D8880B8}"/>
              </a:ext>
            </a:extLst>
          </p:cNvPr>
          <p:cNvSpPr txBox="1"/>
          <p:nvPr/>
        </p:nvSpPr>
        <p:spPr>
          <a:xfrm>
            <a:off x="548154" y="1544219"/>
            <a:ext cx="70137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Penjumlahan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atau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pengurangan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bentuk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akar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1" y="259887"/>
            <a:ext cx="5964120" cy="105292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EAB025C-BF81-45A5-979D-4FE31D6C0098}"/>
              </a:ext>
            </a:extLst>
          </p:cNvPr>
          <p:cNvSpPr txBox="1"/>
          <p:nvPr/>
        </p:nvSpPr>
        <p:spPr>
          <a:xfrm>
            <a:off x="548154" y="574143"/>
            <a:ext cx="55111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3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Operasi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Aljabar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Bentuk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Akar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638797B-1734-4BE6-99DE-EF05565A837F}"/>
              </a:ext>
            </a:extLst>
          </p:cNvPr>
          <p:cNvGrpSpPr/>
          <p:nvPr/>
        </p:nvGrpSpPr>
        <p:grpSpPr>
          <a:xfrm>
            <a:off x="911011" y="2237293"/>
            <a:ext cx="1687046" cy="778367"/>
            <a:chOff x="740334" y="3043297"/>
            <a:chExt cx="1693150" cy="99904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36A8D13-2250-4DDC-B842-7B98D03DED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F14233D-CE72-4758-9D68-C7A2E5210489}"/>
                </a:ext>
              </a:extLst>
            </p:cNvPr>
            <p:cNvSpPr txBox="1"/>
            <p:nvPr/>
          </p:nvSpPr>
          <p:spPr>
            <a:xfrm>
              <a:off x="965821" y="3335669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8856CF16-A65A-4C2B-88F4-C574B44998B7}"/>
                  </a:ext>
                </a:extLst>
              </p:cNvPr>
              <p:cNvSpPr/>
              <p:nvPr/>
            </p:nvSpPr>
            <p:spPr>
              <a:xfrm>
                <a:off x="911011" y="3243451"/>
                <a:ext cx="4840877" cy="12337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457200" indent="-457200">
                  <a:lnSpc>
                    <a:spcPct val="150000"/>
                  </a:lnSpc>
                  <a:buAutoNum type="arabicPeriod"/>
                </a:pPr>
                <a:r>
                  <a:rPr lang="en-US" sz="2400" b="0" dirty="0"/>
                  <a:t>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5</m:t>
                    </m:r>
                    <m:rad>
                      <m:radPr>
                        <m:degHide m:val="on"/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+3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5+3</m:t>
                        </m:r>
                      </m:e>
                    </m:d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=8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en-US" sz="2400" dirty="0"/>
              </a:p>
              <a:p>
                <a:pPr marL="457200" indent="-457200">
                  <a:lnSpc>
                    <a:spcPct val="150000"/>
                  </a:lnSpc>
                  <a:buAutoNum type="arabicPeriod"/>
                </a:pP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4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4−1</m:t>
                        </m:r>
                      </m:e>
                    </m:d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=3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8856CF16-A65A-4C2B-88F4-C574B44998B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011" y="3243451"/>
                <a:ext cx="4840877" cy="1233799"/>
              </a:xfrm>
              <a:prstGeom prst="rect">
                <a:avLst/>
              </a:prstGeom>
              <a:blipFill>
                <a:blip r:embed="rId4"/>
                <a:stretch>
                  <a:fillRect l="-2013" b="-113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41157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0B495410-4380-4613-B237-A36E4D8880B8}"/>
              </a:ext>
            </a:extLst>
          </p:cNvPr>
          <p:cNvSpPr txBox="1"/>
          <p:nvPr/>
        </p:nvSpPr>
        <p:spPr>
          <a:xfrm>
            <a:off x="591696" y="702391"/>
            <a:ext cx="70137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b.  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Perkalian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bentuk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akar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8856CF16-A65A-4C2B-88F4-C574B44998B7}"/>
                  </a:ext>
                </a:extLst>
              </p:cNvPr>
              <p:cNvSpPr/>
              <p:nvPr/>
            </p:nvSpPr>
            <p:spPr>
              <a:xfrm>
                <a:off x="794897" y="1427418"/>
                <a:ext cx="7999626" cy="14811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/>
                  <a:t>Untuk </a:t>
                </a:r>
                <a:r>
                  <a:rPr lang="en-US" sz="2400" i="1" dirty="0"/>
                  <a:t>a, b</a:t>
                </a:r>
                <a:r>
                  <a:rPr lang="en-US" sz="2400" dirty="0"/>
                  <a:t> </a:t>
                </a:r>
                <a:r>
                  <a:rPr lang="en-US" sz="2400" dirty="0" err="1"/>
                  <a:t>bilangan</a:t>
                </a:r>
                <a:r>
                  <a:rPr lang="en-US" sz="2400" dirty="0"/>
                  <a:t> real </a:t>
                </a:r>
                <a:r>
                  <a:rPr lang="en-US" sz="2400" dirty="0" err="1"/>
                  <a:t>bukan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nol</a:t>
                </a:r>
                <a:r>
                  <a:rPr lang="en-US" sz="2400" dirty="0"/>
                  <a:t> dan </a:t>
                </a:r>
                <a:r>
                  <a:rPr lang="en-US" sz="2400" i="1" dirty="0"/>
                  <a:t>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bilangan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positif</a:t>
                </a:r>
                <a:r>
                  <a:rPr lang="en-US" sz="2400" dirty="0"/>
                  <a:t>, </a:t>
                </a:r>
                <a:r>
                  <a:rPr lang="en-US" sz="2400" dirty="0" err="1"/>
                  <a:t>maka</a:t>
                </a:r>
                <a:endParaRPr lang="en-US" sz="240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deg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rad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ad>
                        <m:ra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𝑛</m:t>
                          </m:r>
                        </m:deg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ra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f>
                            <m:f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f>
                            <m:f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8856CF16-A65A-4C2B-88F4-C574B44998B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4897" y="1427418"/>
                <a:ext cx="7999626" cy="1481175"/>
              </a:xfrm>
              <a:prstGeom prst="rect">
                <a:avLst/>
              </a:prstGeom>
              <a:blipFill>
                <a:blip r:embed="rId2"/>
                <a:stretch>
                  <a:fillRect l="-1142" r="-2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85F180EB-567A-47B0-A570-8498050C43CD}"/>
                  </a:ext>
                </a:extLst>
              </p:cNvPr>
              <p:cNvSpPr/>
              <p:nvPr/>
            </p:nvSpPr>
            <p:spPr>
              <a:xfrm>
                <a:off x="4644868" y="2908593"/>
                <a:ext cx="1332224" cy="6293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𝑎𝑏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f>
                            <m:f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85F180EB-567A-47B0-A570-8498050C43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4868" y="2908593"/>
                <a:ext cx="1332224" cy="62933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D89ACC2E-2924-4F73-81B3-F695FFEE6B9C}"/>
                  </a:ext>
                </a:extLst>
              </p:cNvPr>
              <p:cNvSpPr/>
              <p:nvPr/>
            </p:nvSpPr>
            <p:spPr>
              <a:xfrm>
                <a:off x="4644868" y="3649500"/>
                <a:ext cx="1169038" cy="5125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deg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𝑎𝑏</m:t>
                          </m:r>
                        </m:e>
                      </m:ra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D89ACC2E-2924-4F73-81B3-F695FFEE6B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4868" y="3649500"/>
                <a:ext cx="1169038" cy="51257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Group 10">
            <a:extLst>
              <a:ext uri="{FF2B5EF4-FFF2-40B4-BE49-F238E27FC236}">
                <a16:creationId xmlns:a16="http://schemas.microsoft.com/office/drawing/2014/main" id="{FFE0CA8F-CB50-40FB-BE5A-D7A6D9B9BDA2}"/>
              </a:ext>
            </a:extLst>
          </p:cNvPr>
          <p:cNvGrpSpPr/>
          <p:nvPr/>
        </p:nvGrpSpPr>
        <p:grpSpPr>
          <a:xfrm>
            <a:off x="2624540" y="4730656"/>
            <a:ext cx="6169983" cy="699926"/>
            <a:chOff x="2653637" y="4803311"/>
            <a:chExt cx="10166720" cy="677879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272314DB-CE66-4E77-955B-4BE2B3E249EA}"/>
                </a:ext>
              </a:extLst>
            </p:cNvPr>
            <p:cNvSpPr/>
            <p:nvPr/>
          </p:nvSpPr>
          <p:spPr>
            <a:xfrm>
              <a:off x="2653637" y="4803311"/>
              <a:ext cx="10166720" cy="677879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0EF6D934-4A4E-4E6B-89DF-3EF26EA69165}"/>
                    </a:ext>
                  </a:extLst>
                </p:cNvPr>
                <p:cNvSpPr/>
                <p:nvPr/>
              </p:nvSpPr>
              <p:spPr>
                <a:xfrm>
                  <a:off x="3239703" y="4911365"/>
                  <a:ext cx="9255191" cy="48438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ad>
                        <m:rad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𝑛</m:t>
                          </m:r>
                        </m:deg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rad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ad>
                        <m:ra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𝑛</m:t>
                          </m:r>
                        </m:deg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rad>
                    </m:oMath>
                  </a14:m>
                  <a:r>
                    <a:rPr lang="en-US" sz="2400" dirty="0"/>
                    <a:t> </a:t>
                  </a:r>
                  <a14:m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sz="2400" i="1">
                              <a:latin typeface="Cambria Math" panose="02040503050406030204" pitchFamily="18" charset="0"/>
                            </a:rPr>
                            <m:t>𝑛</m:t>
                          </m:r>
                        </m:deg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𝑎𝑏</m:t>
                          </m:r>
                        </m:e>
                      </m:rad>
                    </m:oMath>
                  </a14:m>
                  <a:r>
                    <a:rPr lang="en-US" sz="2400" i="1" dirty="0"/>
                    <a:t>, </a:t>
                  </a:r>
                  <a:r>
                    <a:rPr lang="en-US" sz="2400" dirty="0" err="1"/>
                    <a:t>dengan</a:t>
                  </a:r>
                  <a:r>
                    <a:rPr lang="en-US" sz="2400" dirty="0"/>
                    <a:t> 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</a:t>
                  </a:r>
                  <a:r>
                    <a:rPr lang="en-US" sz="2400" dirty="0">
                      <a:ea typeface="Cambria Math" panose="02040503050406030204" pitchFamily="18" charset="0"/>
                      <a:cs typeface="Times New Roman" panose="02020603050405020304" pitchFamily="18" charset="0"/>
                    </a:rPr>
                    <a:t> dan </a:t>
                  </a:r>
                  <a14:m>
                    <m:oMath xmlns:m="http://schemas.openxmlformats.org/officeDocument/2006/math"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0</a:t>
                  </a:r>
                  <a:r>
                    <a:rPr lang="en-US" sz="2400" dirty="0"/>
                    <a:t> </a:t>
                  </a:r>
                  <a:endParaRPr lang="en-US" sz="2400" i="1" dirty="0"/>
                </a:p>
              </p:txBody>
            </p:sp>
          </mc:Choice>
          <mc:Fallback xmlns=""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0EF6D934-4A4E-4E6B-89DF-3EF26EA6916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39703" y="4911365"/>
                  <a:ext cx="9255191" cy="484383"/>
                </a:xfrm>
                <a:prstGeom prst="rect">
                  <a:avLst/>
                </a:prstGeom>
                <a:blipFill>
                  <a:blip r:embed="rId5"/>
                  <a:stretch>
                    <a:fillRect t="-3659" b="-2682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7682096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0B495410-4380-4613-B237-A36E4D8880B8}"/>
              </a:ext>
            </a:extLst>
          </p:cNvPr>
          <p:cNvSpPr txBox="1"/>
          <p:nvPr/>
        </p:nvSpPr>
        <p:spPr>
          <a:xfrm>
            <a:off x="591696" y="702391"/>
            <a:ext cx="70137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 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Pemangkatan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bentuk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akar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8856CF16-A65A-4C2B-88F4-C574B44998B7}"/>
                  </a:ext>
                </a:extLst>
              </p:cNvPr>
              <p:cNvSpPr/>
              <p:nvPr/>
            </p:nvSpPr>
            <p:spPr>
              <a:xfrm>
                <a:off x="746062" y="1288988"/>
                <a:ext cx="10067180" cy="11449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 err="1"/>
                  <a:t>Pemangkatan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bentuk</a:t>
                </a:r>
                <a:r>
                  <a:rPr lang="en-US" sz="2400" dirty="0"/>
                  <a:t> </a:t>
                </a:r>
                <a:r>
                  <a:rPr lang="en-US" sz="2400" dirty="0" err="1"/>
                  <a:t>akar</a:t>
                </a:r>
                <a:r>
                  <a:rPr lang="en-US" sz="2400" dirty="0"/>
                  <a:t>, </a:t>
                </a:r>
                <a:r>
                  <a:rPr lang="en-US" sz="2400" dirty="0" err="1"/>
                  <a:t>yaitu</a:t>
                </a:r>
                <a:r>
                  <a:rPr lang="en-US" sz="2400" dirty="0"/>
                  <a:t> </a:t>
                </a:r>
                <a:r>
                  <a:rPr lang="en-US" sz="2400" dirty="0" err="1"/>
                  <a:t>perkalian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berulang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sebnayak</a:t>
                </a:r>
                <a:r>
                  <a:rPr lang="en-US" sz="2400" dirty="0"/>
                  <a:t> </a:t>
                </a:r>
                <a:r>
                  <a:rPr lang="en-US" sz="2400" dirty="0" err="1"/>
                  <a:t>pangkat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tersebut</a:t>
                </a:r>
                <a:r>
                  <a:rPr lang="en-US" sz="2400" dirty="0"/>
                  <a:t>.</a:t>
                </a:r>
              </a:p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ad>
                              <m:rad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deg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</m:rad>
                          </m:e>
                        </m:d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𝑚</m:t>
                        </m:r>
                      </m:deg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rad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ad>
                      <m:ra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𝑚</m:t>
                        </m:r>
                      </m:deg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sz="24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ad>
                      <m:ra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𝑚</m:t>
                        </m:r>
                      </m:deg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rad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. . .   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ad>
                      <m:ra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𝑚</m:t>
                        </m:r>
                      </m:deg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ra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8856CF16-A65A-4C2B-88F4-C574B44998B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062" y="1288988"/>
                <a:ext cx="10067180" cy="1144993"/>
              </a:xfrm>
              <a:prstGeom prst="rect">
                <a:avLst/>
              </a:prstGeom>
              <a:blipFill>
                <a:blip r:embed="rId2"/>
                <a:stretch>
                  <a:fillRect l="-9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Group 10">
            <a:extLst>
              <a:ext uri="{FF2B5EF4-FFF2-40B4-BE49-F238E27FC236}">
                <a16:creationId xmlns:a16="http://schemas.microsoft.com/office/drawing/2014/main" id="{FFE0CA8F-CB50-40FB-BE5A-D7A6D9B9BDA2}"/>
              </a:ext>
            </a:extLst>
          </p:cNvPr>
          <p:cNvGrpSpPr/>
          <p:nvPr/>
        </p:nvGrpSpPr>
        <p:grpSpPr>
          <a:xfrm>
            <a:off x="5545701" y="3857145"/>
            <a:ext cx="2683895" cy="699926"/>
            <a:chOff x="3239703" y="4803311"/>
            <a:chExt cx="3971145" cy="677879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272314DB-CE66-4E77-955B-4BE2B3E249EA}"/>
                </a:ext>
              </a:extLst>
            </p:cNvPr>
            <p:cNvSpPr/>
            <p:nvPr/>
          </p:nvSpPr>
          <p:spPr>
            <a:xfrm>
              <a:off x="3239703" y="4803311"/>
              <a:ext cx="3971145" cy="677879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0EF6D934-4A4E-4E6B-89DF-3EF26EA69165}"/>
                    </a:ext>
                  </a:extLst>
                </p:cNvPr>
                <p:cNvSpPr/>
                <p:nvPr/>
              </p:nvSpPr>
              <p:spPr>
                <a:xfrm>
                  <a:off x="3585862" y="4899127"/>
                  <a:ext cx="3278825" cy="48624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ad>
                                  <m:rad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deg>
                                  <m:e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</m:rad>
                              </m:e>
                            </m:d>
                          </m:e>
                          <m:sup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ad>
                          <m:rad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deg>
                          <m:e>
                            <m:sSup>
                              <m:sSup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</m:sSup>
                          </m:e>
                        </m:rad>
                      </m:oMath>
                    </m:oMathPara>
                  </a14:m>
                  <a:endParaRPr lang="en-US" sz="2400" i="1" dirty="0"/>
                </a:p>
              </p:txBody>
            </p:sp>
          </mc:Choice>
          <mc:Fallback xmlns=""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0EF6D934-4A4E-4E6B-89DF-3EF26EA6916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85862" y="4899127"/>
                  <a:ext cx="3278825" cy="486247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297E5EC6-2D3F-4699-B5DB-308C37067746}"/>
              </a:ext>
            </a:extLst>
          </p:cNvPr>
          <p:cNvSpPr/>
          <p:nvPr/>
        </p:nvSpPr>
        <p:spPr>
          <a:xfrm>
            <a:off x="5496866" y="2631569"/>
            <a:ext cx="20637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sebanyak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faktor</a:t>
            </a:r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0F1596A-6C04-414B-972D-E26437860C99}"/>
              </a:ext>
            </a:extLst>
          </p:cNvPr>
          <p:cNvGrpSpPr/>
          <p:nvPr/>
        </p:nvGrpSpPr>
        <p:grpSpPr>
          <a:xfrm>
            <a:off x="4913354" y="2497883"/>
            <a:ext cx="3267411" cy="173109"/>
            <a:chOff x="2828589" y="3894020"/>
            <a:chExt cx="4399687" cy="78856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184C6C7-22A8-4976-8A79-A55A6DC61FE5}"/>
                </a:ext>
              </a:extLst>
            </p:cNvPr>
            <p:cNvCxnSpPr>
              <a:cxnSpLocks/>
            </p:cNvCxnSpPr>
            <p:nvPr/>
          </p:nvCxnSpPr>
          <p:spPr>
            <a:xfrm>
              <a:off x="2828593" y="3972876"/>
              <a:ext cx="43996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EE7C1C3-D3BC-450C-9A34-0F362B0A546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28589" y="3894020"/>
              <a:ext cx="0" cy="78853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8464C0A-213A-414F-AE78-2FE4AB0FB8C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28270" y="3894021"/>
              <a:ext cx="0" cy="78853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808BBCBB-A65E-4AEB-8281-58443F18BB0A}"/>
                  </a:ext>
                </a:extLst>
              </p:cNvPr>
              <p:cNvSpPr/>
              <p:nvPr/>
            </p:nvSpPr>
            <p:spPr>
              <a:xfrm>
                <a:off x="1260067" y="3475761"/>
                <a:ext cx="2407197" cy="67223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ad>
                                <m:rad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deg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</m:rad>
                            </m:e>
                          </m:d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f>
                                    <m:fPr>
                                      <m:ctrlP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den>
                                  </m:f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808BBCBB-A65E-4AEB-8281-58443F18BB0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0067" y="3475761"/>
                <a:ext cx="2407197" cy="67223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BA7BBC33-E226-49BC-90E1-D0F232E6C6BA}"/>
              </a:ext>
            </a:extLst>
          </p:cNvPr>
          <p:cNvSpPr/>
          <p:nvPr/>
        </p:nvSpPr>
        <p:spPr>
          <a:xfrm>
            <a:off x="865055" y="3120336"/>
            <a:ext cx="16034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/>
              <a:t>Perhatikan</a:t>
            </a:r>
            <a:r>
              <a:rPr lang="en-US" sz="2400" dirty="0"/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C0DBEA6E-F028-49FD-92D9-61C1C02EDC2F}"/>
                  </a:ext>
                </a:extLst>
              </p:cNvPr>
              <p:cNvSpPr/>
              <p:nvPr/>
            </p:nvSpPr>
            <p:spPr>
              <a:xfrm>
                <a:off x="2246805" y="4218986"/>
                <a:ext cx="1383327" cy="6293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f>
                            <m:f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den>
                          </m:f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C0DBEA6E-F028-49FD-92D9-61C1C02EDC2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6805" y="4218986"/>
                <a:ext cx="1383327" cy="62933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295DF80B-F2FF-44DE-B47A-D4163DB5B796}"/>
                  </a:ext>
                </a:extLst>
              </p:cNvPr>
              <p:cNvSpPr/>
              <p:nvPr/>
            </p:nvSpPr>
            <p:spPr>
              <a:xfrm>
                <a:off x="2290569" y="4959893"/>
                <a:ext cx="1023614" cy="6000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f>
                            <m:f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num>
                            <m:den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den>
                          </m:f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295DF80B-F2FF-44DE-B47A-D4163DB5B79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0569" y="4959893"/>
                <a:ext cx="1023614" cy="60003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B6065DB2-784C-49D1-A33A-81DE7C965BD4}"/>
                  </a:ext>
                </a:extLst>
              </p:cNvPr>
              <p:cNvSpPr/>
              <p:nvPr/>
            </p:nvSpPr>
            <p:spPr>
              <a:xfrm>
                <a:off x="2290569" y="5635445"/>
                <a:ext cx="1221681" cy="5020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𝑚</m:t>
                          </m:r>
                        </m:deg>
                        <m:e>
                          <m:sSup>
                            <m:sSup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B6065DB2-784C-49D1-A33A-81DE7C965BD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0569" y="5635445"/>
                <a:ext cx="1221681" cy="50206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616393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0B495410-4380-4613-B237-A36E4D8880B8}"/>
              </a:ext>
            </a:extLst>
          </p:cNvPr>
          <p:cNvSpPr txBox="1"/>
          <p:nvPr/>
        </p:nvSpPr>
        <p:spPr>
          <a:xfrm>
            <a:off x="791596" y="1519283"/>
            <a:ext cx="6930003" cy="547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200" dirty="0" err="1">
                <a:solidFill>
                  <a:prstClr val="black"/>
                </a:solidFill>
                <a:latin typeface="Calibri" panose="020F0502020204030204"/>
              </a:rPr>
              <a:t>Menyederhakan</a:t>
            </a:r>
            <a:r>
              <a:rPr lang="en-US" sz="2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200" dirty="0" err="1">
                <a:solidFill>
                  <a:prstClr val="black"/>
                </a:solidFill>
                <a:latin typeface="Calibri" panose="020F0502020204030204"/>
              </a:rPr>
              <a:t>bentuk</a:t>
            </a:r>
            <a:r>
              <a:rPr lang="en-US" sz="2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200" dirty="0" err="1">
                <a:solidFill>
                  <a:prstClr val="black"/>
                </a:solidFill>
                <a:latin typeface="Calibri" panose="020F0502020204030204"/>
              </a:rPr>
              <a:t>pecahan</a:t>
            </a:r>
            <a:r>
              <a:rPr lang="en-US" sz="2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200" dirty="0" err="1">
                <a:solidFill>
                  <a:prstClr val="black"/>
                </a:solidFill>
                <a:latin typeface="Calibri" panose="020F0502020204030204"/>
              </a:rPr>
              <a:t>dapat</a:t>
            </a:r>
            <a:r>
              <a:rPr lang="en-US" sz="2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200" dirty="0" err="1">
                <a:solidFill>
                  <a:prstClr val="black"/>
                </a:solidFill>
                <a:latin typeface="Calibri" panose="020F0502020204030204"/>
              </a:rPr>
              <a:t>digunakan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1" y="259886"/>
            <a:ext cx="5964119" cy="109018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EAB025C-BF81-45A5-979D-4FE31D6C0098}"/>
              </a:ext>
            </a:extLst>
          </p:cNvPr>
          <p:cNvSpPr txBox="1"/>
          <p:nvPr/>
        </p:nvSpPr>
        <p:spPr>
          <a:xfrm>
            <a:off x="480108" y="658752"/>
            <a:ext cx="78671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Menyederhanakan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Bentuk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Pecahan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1BF7AAB-C867-4EEA-BBBF-808F8F8EEF96}"/>
              </a:ext>
            </a:extLst>
          </p:cNvPr>
          <p:cNvGrpSpPr/>
          <p:nvPr/>
        </p:nvGrpSpPr>
        <p:grpSpPr>
          <a:xfrm>
            <a:off x="3113940" y="2284382"/>
            <a:ext cx="2903565" cy="699926"/>
            <a:chOff x="3239703" y="4803311"/>
            <a:chExt cx="3971145" cy="677879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ECE3C4E9-140B-44CA-ABED-1956D6D74D01}"/>
                </a:ext>
              </a:extLst>
            </p:cNvPr>
            <p:cNvSpPr/>
            <p:nvPr/>
          </p:nvSpPr>
          <p:spPr>
            <a:xfrm>
              <a:off x="3239703" y="4803311"/>
              <a:ext cx="3971145" cy="677879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2B84BE86-E1CC-4D6D-9A00-CDD753ECDACF}"/>
                    </a:ext>
                  </a:extLst>
                </p:cNvPr>
                <p:cNvSpPr/>
                <p:nvPr/>
              </p:nvSpPr>
              <p:spPr>
                <a:xfrm>
                  <a:off x="3409272" y="4951902"/>
                  <a:ext cx="3662018" cy="49643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ad>
                          <m:rad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deg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𝑎𝑏</m:t>
                            </m:r>
                          </m:e>
                        </m:rad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ad>
                          <m:rad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deg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rad>
                        <m:r>
                          <a:rPr lang="en-US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ad>
                          <m:rad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deg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rad>
                      </m:oMath>
                    </m:oMathPara>
                  </a14:m>
                  <a:endParaRPr lang="en-US" sz="2400" i="1" dirty="0"/>
                </a:p>
              </p:txBody>
            </p:sp>
          </mc:Choice>
          <mc:Fallback xmlns=""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2B84BE86-E1CC-4D6D-9A00-CDD753ECDAC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09272" y="4951902"/>
                  <a:ext cx="3662018" cy="496430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155A994-740E-4368-A5A0-BC070FCAD737}"/>
              </a:ext>
            </a:extLst>
          </p:cNvPr>
          <p:cNvGrpSpPr/>
          <p:nvPr/>
        </p:nvGrpSpPr>
        <p:grpSpPr>
          <a:xfrm>
            <a:off x="637859" y="2984308"/>
            <a:ext cx="1411934" cy="778367"/>
            <a:chOff x="740334" y="3043297"/>
            <a:chExt cx="1417043" cy="999041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998BDA6-F873-4F97-942A-F2EF44A508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417043" cy="999041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2378F58-390A-4376-A917-F77957F787E0}"/>
                </a:ext>
              </a:extLst>
            </p:cNvPr>
            <p:cNvSpPr txBox="1"/>
            <p:nvPr/>
          </p:nvSpPr>
          <p:spPr>
            <a:xfrm>
              <a:off x="853077" y="3311984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8A00A7A-075D-4E45-9296-4AC5C5B919DE}"/>
                  </a:ext>
                </a:extLst>
              </p:cNvPr>
              <p:cNvSpPr txBox="1"/>
              <p:nvPr/>
            </p:nvSpPr>
            <p:spPr>
              <a:xfrm>
                <a:off x="862533" y="3901619"/>
                <a:ext cx="2752478" cy="7228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50</m:t>
                          </m:r>
                        </m:e>
                      </m:rad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25</m:t>
                          </m:r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×2</m:t>
                          </m:r>
                        </m:e>
                      </m:rad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8A00A7A-075D-4E45-9296-4AC5C5B919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2533" y="3901619"/>
                <a:ext cx="2752478" cy="72289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C4C2BCE-7D1C-43B0-A926-07AB579941C8}"/>
                  </a:ext>
                </a:extLst>
              </p:cNvPr>
              <p:cNvSpPr txBox="1"/>
              <p:nvPr/>
            </p:nvSpPr>
            <p:spPr>
              <a:xfrm>
                <a:off x="1204003" y="4531600"/>
                <a:ext cx="2752478" cy="7228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25</m:t>
                          </m:r>
                        </m:e>
                      </m:rad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ad>
                        <m:radPr>
                          <m:degHide m:val="on"/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rad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C4C2BCE-7D1C-43B0-A926-07AB579941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4003" y="4531600"/>
                <a:ext cx="2752478" cy="72289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0BF6073E-F9BC-4B04-91DC-A8C2EF1CC042}"/>
                  </a:ext>
                </a:extLst>
              </p:cNvPr>
              <p:cNvSpPr/>
              <p:nvPr/>
            </p:nvSpPr>
            <p:spPr>
              <a:xfrm>
                <a:off x="1683652" y="5391242"/>
                <a:ext cx="1110240" cy="5052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  <m:rad>
                        <m:radPr>
                          <m:degHide m:val="on"/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ra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0BF6073E-F9BC-4B04-91DC-A8C2EF1CC0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3652" y="5391242"/>
                <a:ext cx="1110240" cy="50520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4021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480108" y="1519283"/>
                <a:ext cx="9252290" cy="38334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2200" dirty="0">
                    <a:solidFill>
                      <a:prstClr val="black"/>
                    </a:solidFill>
                    <a:latin typeface="Calibri" panose="020F0502020204030204"/>
                  </a:rPr>
                  <a:t>Merasionalkan </a:t>
                </a:r>
                <a:r>
                  <a:rPr lang="en-US" sz="2200" dirty="0" err="1">
                    <a:solidFill>
                      <a:prstClr val="black"/>
                    </a:solidFill>
                    <a:latin typeface="Calibri" panose="020F0502020204030204"/>
                  </a:rPr>
                  <a:t>penyebut</a:t>
                </a:r>
                <a:r>
                  <a:rPr lang="en-US" sz="22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Calibri" panose="020F0502020204030204"/>
                  </a:rPr>
                  <a:t>bentuk</a:t>
                </a:r>
                <a:r>
                  <a:rPr lang="en-US" sz="22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Calibri" panose="020F0502020204030204"/>
                  </a:rPr>
                  <a:t>akar</a:t>
                </a:r>
                <a:r>
                  <a:rPr lang="en-US" sz="22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Calibri" panose="020F0502020204030204"/>
                  </a:rPr>
                  <a:t>bergantung</a:t>
                </a:r>
                <a:r>
                  <a:rPr lang="en-US" sz="2200" dirty="0">
                    <a:solidFill>
                      <a:prstClr val="black"/>
                    </a:solidFill>
                    <a:latin typeface="Calibri" panose="020F0502020204030204"/>
                  </a:rPr>
                  <a:t> pada </a:t>
                </a:r>
                <a:r>
                  <a:rPr lang="en-US" sz="2200" dirty="0" err="1">
                    <a:solidFill>
                      <a:prstClr val="black"/>
                    </a:solidFill>
                    <a:latin typeface="Calibri" panose="020F0502020204030204"/>
                  </a:rPr>
                  <a:t>bentuk</a:t>
                </a:r>
                <a:r>
                  <a:rPr lang="en-US" sz="22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Calibri" panose="020F0502020204030204"/>
                  </a:rPr>
                  <a:t>akarnya</a:t>
                </a:r>
                <a:r>
                  <a:rPr lang="en-US" sz="2200" dirty="0">
                    <a:solidFill>
                      <a:prstClr val="black"/>
                    </a:solidFill>
                    <a:latin typeface="Calibri" panose="020F0502020204030204"/>
                  </a:rPr>
                  <a:t>.</a:t>
                </a:r>
              </a:p>
              <a:p>
                <a:pPr marL="457200" lvl="0" indent="-457200" algn="just">
                  <a:lnSpc>
                    <a:spcPct val="150000"/>
                  </a:lnSpc>
                  <a:buAutoNum type="arabicPeriod"/>
                  <a:defRPr/>
                </a:pPr>
                <a:r>
                  <a:rPr lang="en-US" sz="2200" dirty="0" err="1">
                    <a:solidFill>
                      <a:prstClr val="black"/>
                    </a:solidFill>
                    <a:latin typeface="Calibri" panose="020F0502020204030204"/>
                  </a:rPr>
                  <a:t>Penyebut</a:t>
                </a:r>
                <a:r>
                  <a:rPr lang="en-US" sz="22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  <a:latin typeface="Calibri" panose="020F0502020204030204"/>
                  </a:rPr>
                  <a:t>berbentuk</a:t>
                </a:r>
                <a:r>
                  <a:rPr lang="en-US" sz="22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2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2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rad>
                    <m:r>
                      <a:rPr lang="en-US" sz="2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, </m:t>
                    </m:r>
                  </m:oMath>
                </a14:m>
                <a:r>
                  <a:rPr kumimoji="0" lang="en-US" sz="2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kalikan</a:t>
                </a:r>
                <a:r>
                  <a:rPr kumimoji="0" lang="en-US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dengan</a:t>
                </a:r>
                <a:r>
                  <a:rPr kumimoji="0" lang="en-US" sz="2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2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bentuk</a:t>
                </a:r>
                <a:r>
                  <a:rPr kumimoji="0" lang="en-US" sz="2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2400" b="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rad>
                      </m:den>
                    </m:f>
                    <m:r>
                      <a:rPr kumimoji="0" lang="en-US" sz="2400" b="0" i="1" u="none" strike="noStrike" kern="1200" cap="none" spc="0" normalizeH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kumimoji="0" lang="en-US" sz="24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rPr>
                  <a:t> </a:t>
                </a:r>
              </a:p>
              <a:p>
                <a:pPr marL="457200" lvl="0" indent="-457200" algn="just">
                  <a:lnSpc>
                    <a:spcPct val="150000"/>
                  </a:lnSpc>
                  <a:buAutoNum type="arabicPeriod"/>
                  <a:defRPr/>
                </a:pPr>
                <a:r>
                  <a:rPr lang="en-US" sz="2200" baseline="0" dirty="0" err="1">
                    <a:solidFill>
                      <a:prstClr val="black"/>
                    </a:solidFill>
                    <a:latin typeface="Calibri" panose="020F0502020204030204"/>
                  </a:rPr>
                  <a:t>Penyebut</a:t>
                </a:r>
                <a:r>
                  <a:rPr lang="en-US" sz="2200" baseline="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200" baseline="0" dirty="0" err="1">
                    <a:solidFill>
                      <a:prstClr val="black"/>
                    </a:solidFill>
                    <a:latin typeface="Calibri" panose="020F0502020204030204"/>
                  </a:rPr>
                  <a:t>berbentuk</a:t>
                </a:r>
                <a:r>
                  <a:rPr lang="en-US" sz="2200" baseline="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b="0" i="1" baseline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200" i="1" baseline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  <m:rad>
                      <m:radPr>
                        <m:degHide m:val="on"/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2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kumimoji="0" lang="en-US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, </a:t>
                </a:r>
                <a:r>
                  <a:rPr kumimoji="0" lang="en-US" sz="2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kalikan</a:t>
                </a:r>
                <a:r>
                  <a:rPr kumimoji="0" lang="en-US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dengan</a:t>
                </a:r>
                <a:r>
                  <a:rPr kumimoji="0" lang="en-US" sz="2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2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bentuk</a:t>
                </a:r>
                <a:r>
                  <a:rPr kumimoji="0" lang="en-US" sz="2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∓ </m:t>
                        </m:r>
                        <m:rad>
                          <m:radPr>
                            <m:degHide m:val="on"/>
                            <m:ctrlP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rad>
                      </m:num>
                      <m:den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∓</m:t>
                        </m:r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ad>
                          <m:radPr>
                            <m:degHide m:val="on"/>
                            <m:ctrlP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rPr>
                  <a:t>.</a:t>
                </a:r>
              </a:p>
              <a:p>
                <a:pPr marL="457200" indent="-457200" algn="just">
                  <a:lnSpc>
                    <a:spcPct val="150000"/>
                  </a:lnSpc>
                  <a:buFontTx/>
                  <a:buAutoNum type="arabicPeriod"/>
                  <a:defRPr/>
                </a:pPr>
                <a:r>
                  <a:rPr lang="en-US" sz="2200" dirty="0">
                    <a:solidFill>
                      <a:prstClr val="black"/>
                    </a:solidFill>
                  </a:rPr>
                  <a:t>Penyebut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berbentuk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rad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  <m:rad>
                      <m:radPr>
                        <m:degHide m:val="on"/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sz="2200" dirty="0">
                    <a:solidFill>
                      <a:prstClr val="black"/>
                    </a:solidFill>
                  </a:rPr>
                  <a:t>,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kalikan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dengan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bentuk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rad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∓</m:t>
                        </m:r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ad>
                          <m:radPr>
                            <m:degHide m:val="on"/>
                            <m:ctrlP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rad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∓</m:t>
                        </m:r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ad>
                          <m:radPr>
                            <m:degHide m:val="on"/>
                            <m:ctrlP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.</a:t>
                </a:r>
              </a:p>
              <a:p>
                <a:pPr marL="457200" lvl="0" indent="-457200" algn="just">
                  <a:lnSpc>
                    <a:spcPct val="150000"/>
                  </a:lnSpc>
                  <a:buAutoNum type="arabicPeriod"/>
                  <a:defRPr/>
                </a:pPr>
                <a:endParaRPr kumimoji="0" 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108" y="1519283"/>
                <a:ext cx="9252290" cy="3833422"/>
              </a:xfrm>
              <a:prstGeom prst="rect">
                <a:avLst/>
              </a:prstGeom>
              <a:blipFill>
                <a:blip r:embed="rId2"/>
                <a:stretch>
                  <a:fillRect l="-9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19">
            <a:extLst>
              <a:ext uri="{FF2B5EF4-FFF2-40B4-BE49-F238E27FC236}">
                <a16:creationId xmlns:a16="http://schemas.microsoft.com/office/drawing/2014/main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1" y="259886"/>
            <a:ext cx="6530176" cy="109018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EAB025C-BF81-45A5-979D-4FE31D6C0098}"/>
              </a:ext>
            </a:extLst>
          </p:cNvPr>
          <p:cNvSpPr txBox="1"/>
          <p:nvPr/>
        </p:nvSpPr>
        <p:spPr>
          <a:xfrm>
            <a:off x="480108" y="658752"/>
            <a:ext cx="78671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5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Merasionalkan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Penyebut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Bentuk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Pecahan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449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0B495410-4380-4613-B237-A36E4D8880B8}"/>
              </a:ext>
            </a:extLst>
          </p:cNvPr>
          <p:cNvSpPr txBox="1"/>
          <p:nvPr/>
        </p:nvSpPr>
        <p:spPr>
          <a:xfrm>
            <a:off x="965059" y="1353597"/>
            <a:ext cx="844598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bentuk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baku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adalah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penulisan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suatu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yang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bernilai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sangat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b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esar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atau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kecil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endParaRPr kumimoji="0" lang="en-US" sz="24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A2CC5DB-5402-4435-A580-342587A19ACF}"/>
              </a:ext>
            </a:extLst>
          </p:cNvPr>
          <p:cNvGrpSpPr/>
          <p:nvPr/>
        </p:nvGrpSpPr>
        <p:grpSpPr>
          <a:xfrm>
            <a:off x="799037" y="2469131"/>
            <a:ext cx="3882988" cy="999041"/>
            <a:chOff x="469815" y="259078"/>
            <a:chExt cx="3882988" cy="999041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1C9093A-ADF5-454A-B10C-D50E98897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5" y="259078"/>
              <a:ext cx="3882988" cy="999041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EAB025C-BF81-45A5-979D-4FE31D6C0098}"/>
                </a:ext>
              </a:extLst>
            </p:cNvPr>
            <p:cNvSpPr txBox="1"/>
            <p:nvPr/>
          </p:nvSpPr>
          <p:spPr>
            <a:xfrm>
              <a:off x="802393" y="593206"/>
              <a:ext cx="317912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1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Lebih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Dari 1</a:t>
              </a:r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049294D9-0D79-433E-809D-7F8A5E7653D7}"/>
              </a:ext>
            </a:extLst>
          </p:cNvPr>
          <p:cNvGrpSpPr/>
          <p:nvPr/>
        </p:nvGrpSpPr>
        <p:grpSpPr>
          <a:xfrm>
            <a:off x="437158" y="272306"/>
            <a:ext cx="5368594" cy="1264579"/>
            <a:chOff x="452487" y="0"/>
            <a:chExt cx="5368594" cy="1264579"/>
          </a:xfrm>
        </p:grpSpPr>
        <p:sp>
          <p:nvSpPr>
            <p:cNvPr id="125" name="Diagonal Stripe 124">
              <a:extLst>
                <a:ext uri="{FF2B5EF4-FFF2-40B4-BE49-F238E27FC236}">
                  <a16:creationId xmlns:a16="http://schemas.microsoft.com/office/drawing/2014/main" id="{1C4960EC-03E3-4C9A-BEB5-AA0E9CD4A843}"/>
                </a:ext>
              </a:extLst>
            </p:cNvPr>
            <p:cNvSpPr/>
            <p:nvPr/>
          </p:nvSpPr>
          <p:spPr>
            <a:xfrm>
              <a:off x="452487" y="171789"/>
              <a:ext cx="1055802" cy="1092790"/>
            </a:xfrm>
            <a:prstGeom prst="diagStrip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796A5E91-9B63-4258-8086-E0EAA8585955}"/>
                </a:ext>
              </a:extLst>
            </p:cNvPr>
            <p:cNvGrpSpPr/>
            <p:nvPr/>
          </p:nvGrpSpPr>
          <p:grpSpPr>
            <a:xfrm>
              <a:off x="452487" y="0"/>
              <a:ext cx="5368594" cy="697584"/>
              <a:chOff x="101324" y="334940"/>
              <a:chExt cx="5368594" cy="697584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8C4E6EB7-4607-4B36-8672-4B5082F751C0}"/>
                  </a:ext>
                </a:extLst>
              </p:cNvPr>
              <p:cNvSpPr txBox="1"/>
              <p:nvPr/>
            </p:nvSpPr>
            <p:spPr>
              <a:xfrm>
                <a:off x="942717" y="422122"/>
                <a:ext cx="4527201" cy="52322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Bilangan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Bentuk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Baku</a:t>
                </a:r>
              </a:p>
            </p:txBody>
          </p:sp>
          <p:sp>
            <p:nvSpPr>
              <p:cNvPr id="128" name="Flowchart: Delay 127">
                <a:extLst>
                  <a:ext uri="{FF2B5EF4-FFF2-40B4-BE49-F238E27FC236}">
                    <a16:creationId xmlns:a16="http://schemas.microsoft.com/office/drawing/2014/main" id="{8B161D82-2F04-42B4-9476-39A60E15B1BB}"/>
                  </a:ext>
                </a:extLst>
              </p:cNvPr>
              <p:cNvSpPr/>
              <p:nvPr/>
            </p:nvSpPr>
            <p:spPr>
              <a:xfrm>
                <a:off x="101324" y="334940"/>
                <a:ext cx="886119" cy="697584"/>
              </a:xfrm>
              <a:prstGeom prst="flowChartDelay">
                <a:avLst/>
              </a:prstGeom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C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F9EFEF4C-5DF8-449B-97D8-4F29878D7C06}"/>
                  </a:ext>
                </a:extLst>
              </p:cNvPr>
              <p:cNvSpPr txBox="1"/>
              <p:nvPr/>
            </p:nvSpPr>
            <p:spPr>
              <a:xfrm>
                <a:off x="965059" y="4260405"/>
                <a:ext cx="5699049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=</m:t>
                    </m:r>
                  </m:oMath>
                </a14:m>
                <a:r>
                  <a:rPr lang="en-US" sz="24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10</m:t>
                    </m:r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10=100</m:t>
                    </m:r>
                  </m:oMath>
                </a14:m>
                <a:endParaRPr lang="en-US" sz="2400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>
                  <a:defRPr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=</m:t>
                    </m:r>
                  </m:oMath>
                </a14:m>
                <a:r>
                  <a:rPr lang="en-US" sz="24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10×10×10=1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00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endParaRPr lang="en-US" sz="2400" b="0" i="1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lvl="0">
                  <a:defRPr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p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=</m:t>
                    </m:r>
                  </m:oMath>
                </a14:m>
                <a:r>
                  <a:rPr lang="en-US" sz="24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10×10×10×10=1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.000</m:t>
                    </m:r>
                  </m:oMath>
                </a14:m>
                <a:endParaRPr lang="en-US" sz="2400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F9EFEF4C-5DF8-449B-97D8-4F29878D7C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059" y="4260405"/>
                <a:ext cx="5699049" cy="1200329"/>
              </a:xfrm>
              <a:prstGeom prst="rect">
                <a:avLst/>
              </a:prstGeom>
              <a:blipFill>
                <a:blip r:embed="rId4"/>
                <a:stretch>
                  <a:fillRect l="-2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>
            <a:extLst>
              <a:ext uri="{FF2B5EF4-FFF2-40B4-BE49-F238E27FC236}">
                <a16:creationId xmlns:a16="http://schemas.microsoft.com/office/drawing/2014/main" id="{D286EA98-5B5C-4B3B-A16F-E2B54E7ABCF1}"/>
              </a:ext>
            </a:extLst>
          </p:cNvPr>
          <p:cNvSpPr/>
          <p:nvPr/>
        </p:nvSpPr>
        <p:spPr>
          <a:xfrm>
            <a:off x="965059" y="3614074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</a:rPr>
              <a:t>Pada </a:t>
            </a:r>
            <a:r>
              <a:rPr lang="en-US" sz="2400" dirty="0" err="1">
                <a:solidFill>
                  <a:prstClr val="black"/>
                </a:solidFill>
              </a:rPr>
              <a:t>perpangkatan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bilangan</a:t>
            </a:r>
            <a:r>
              <a:rPr lang="en-US" sz="2400" dirty="0">
                <a:solidFill>
                  <a:prstClr val="black"/>
                </a:solidFill>
              </a:rPr>
              <a:t> 10.</a:t>
            </a:r>
          </a:p>
        </p:txBody>
      </p:sp>
    </p:spTree>
    <p:extLst>
      <p:ext uri="{BB962C8B-B14F-4D97-AF65-F5344CB8AC3E}">
        <p14:creationId xmlns:p14="http://schemas.microsoft.com/office/powerpoint/2010/main" val="40255153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0A2CC5DB-5402-4435-A580-342587A19ACF}"/>
              </a:ext>
            </a:extLst>
          </p:cNvPr>
          <p:cNvGrpSpPr/>
          <p:nvPr/>
        </p:nvGrpSpPr>
        <p:grpSpPr>
          <a:xfrm>
            <a:off x="839464" y="354555"/>
            <a:ext cx="4850136" cy="804876"/>
            <a:chOff x="469815" y="259077"/>
            <a:chExt cx="3882988" cy="1128501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1C9093A-ADF5-454A-B10C-D50E98897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5" y="259077"/>
              <a:ext cx="3882988" cy="1128500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EAB025C-BF81-45A5-979D-4FE31D6C0098}"/>
                </a:ext>
              </a:extLst>
            </p:cNvPr>
            <p:cNvSpPr txBox="1"/>
            <p:nvPr/>
          </p:nvSpPr>
          <p:spPr>
            <a:xfrm>
              <a:off x="821745" y="556581"/>
              <a:ext cx="317912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Antara 0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Sampai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1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F9EFEF4C-5DF8-449B-97D8-4F29878D7C06}"/>
                  </a:ext>
                </a:extLst>
              </p:cNvPr>
              <p:cNvSpPr txBox="1"/>
              <p:nvPr/>
            </p:nvSpPr>
            <p:spPr>
              <a:xfrm>
                <a:off x="889631" y="2270989"/>
                <a:ext cx="4749800" cy="32147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100</m:t>
                          </m:r>
                        </m:den>
                      </m:f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4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24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400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.0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00</m:t>
                          </m:r>
                        </m:den>
                      </m:f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4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2400" i="1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0.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00</m:t>
                          </m:r>
                        </m:den>
                      </m:f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4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sup>
                      </m:sSup>
                    </m:oMath>
                  </m:oMathPara>
                </a14:m>
                <a:endParaRPr lang="en-US" sz="2400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F9EFEF4C-5DF8-449B-97D8-4F29878D7C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9631" y="2270989"/>
                <a:ext cx="4749800" cy="32147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 6">
            <a:extLst>
              <a:ext uri="{FF2B5EF4-FFF2-40B4-BE49-F238E27FC236}">
                <a16:creationId xmlns:a16="http://schemas.microsoft.com/office/drawing/2014/main" id="{C925778C-88F3-4D61-9BA9-C54CE0A201D4}"/>
              </a:ext>
            </a:extLst>
          </p:cNvPr>
          <p:cNvGrpSpPr/>
          <p:nvPr/>
        </p:nvGrpSpPr>
        <p:grpSpPr>
          <a:xfrm>
            <a:off x="706870" y="1492623"/>
            <a:ext cx="1411934" cy="778367"/>
            <a:chOff x="740334" y="3043297"/>
            <a:chExt cx="1417043" cy="99904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391B36B-BB81-4C9D-B7F9-6751121C92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417043" cy="99904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1075723-061A-4237-BD92-FE9845239F8E}"/>
                </a:ext>
              </a:extLst>
            </p:cNvPr>
            <p:cNvSpPr txBox="1"/>
            <p:nvPr/>
          </p:nvSpPr>
          <p:spPr>
            <a:xfrm>
              <a:off x="853077" y="3311984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9241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89" y="0"/>
            <a:ext cx="12177287" cy="6858000"/>
          </a:xfrm>
          <a:prstGeom prst="rect">
            <a:avLst/>
          </a:prstGeom>
        </p:spPr>
      </p:pic>
      <p:sp>
        <p:nvSpPr>
          <p:cNvPr id="10" name="タイトル 1"/>
          <p:cNvSpPr txBox="1">
            <a:spLocks/>
          </p:cNvSpPr>
          <p:nvPr/>
        </p:nvSpPr>
        <p:spPr>
          <a:xfrm>
            <a:off x="4694638" y="1592458"/>
            <a:ext cx="6765157" cy="625359"/>
          </a:xfrm>
          <a:prstGeom prst="rect">
            <a:avLst/>
          </a:prstGeom>
        </p:spPr>
        <p:txBody>
          <a:bodyPr lIns="91440" tIns="45720" rIns="91440" bIns="4572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896">
              <a:defRPr/>
            </a:pPr>
            <a:r>
              <a:rPr kumimoji="1" lang="en-US" altLang="ja-JP" sz="4267" b="1" spc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ea typeface="ＭＳ Ｐゴシック" panose="020B0600070205080204" pitchFamily="34" charset="-128"/>
                <a:cs typeface="Arial" pitchFamily="34" charset="0"/>
              </a:rPr>
              <a:t>BAB 1</a:t>
            </a:r>
            <a:endParaRPr kumimoji="1" lang="ja-JP" altLang="en-US" sz="4267" b="1" spc="0" dirty="0">
              <a:solidFill>
                <a:prstClr val="black">
                  <a:lumMod val="65000"/>
                  <a:lumOff val="35000"/>
                </a:prstClr>
              </a:solidFill>
              <a:latin typeface="Arial" pitchFamily="34" charset="0"/>
              <a:ea typeface="ＭＳ Ｐゴシック" panose="020B0600070205080204" pitchFamily="34" charset="-128"/>
              <a:cs typeface="Arial" pitchFamily="34" charset="0"/>
            </a:endParaRPr>
          </a:p>
        </p:txBody>
      </p:sp>
      <p:sp>
        <p:nvSpPr>
          <p:cNvPr id="13" name="Cube 12"/>
          <p:cNvSpPr/>
          <p:nvPr/>
        </p:nvSpPr>
        <p:spPr>
          <a:xfrm>
            <a:off x="1668733" y="1193801"/>
            <a:ext cx="3025905" cy="396240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4876801" y="2502330"/>
            <a:ext cx="5994367" cy="95762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219170">
              <a:buNone/>
            </a:pPr>
            <a:r>
              <a:rPr lang="en-US" sz="3200" b="1" dirty="0" smtClean="0">
                <a:solidFill>
                  <a:srgbClr val="F05120"/>
                </a:solidFill>
                <a:latin typeface="Calibri"/>
                <a:cs typeface="Arial" pitchFamily="34" charset="0"/>
              </a:rPr>
              <a:t>BILANGAN BERPANGKAT DAN BENTUK AKAR</a:t>
            </a:r>
            <a:endParaRPr lang="en-US" sz="3200" b="1" dirty="0">
              <a:solidFill>
                <a:srgbClr val="F05120"/>
              </a:solidFill>
              <a:latin typeface="Calibri"/>
              <a:cs typeface="Arial" pitchFamily="34" charset="0"/>
            </a:endParaRPr>
          </a:p>
        </p:txBody>
      </p:sp>
      <p:cxnSp>
        <p:nvCxnSpPr>
          <p:cNvPr id="14" name="直線コネクタ 9">
            <a:extLst>
              <a:ext uri="{FF2B5EF4-FFF2-40B4-BE49-F238E27FC236}">
                <a16:creationId xmlns:a16="http://schemas.microsoft.com/office/drawing/2014/main" id="{17822166-6F12-4DE0-BE14-57F8FF43770C}"/>
              </a:ext>
            </a:extLst>
          </p:cNvPr>
          <p:cNvCxnSpPr>
            <a:cxnSpLocks/>
          </p:cNvCxnSpPr>
          <p:nvPr/>
        </p:nvCxnSpPr>
        <p:spPr>
          <a:xfrm>
            <a:off x="5153835" y="3623802"/>
            <a:ext cx="5846957" cy="0"/>
          </a:xfrm>
          <a:prstGeom prst="line">
            <a:avLst/>
          </a:prstGeom>
          <a:noFill/>
          <a:ln w="95250" cap="flat" cmpd="tri" algn="ctr">
            <a:solidFill>
              <a:srgbClr val="FF0000">
                <a:alpha val="62000"/>
              </a:srgbClr>
            </a:solidFill>
            <a:prstDash val="solid"/>
            <a:headEnd type="diamond" w="med" len="med"/>
            <a:tailEnd type="diamond" w="med" len="med"/>
          </a:ln>
          <a:effectLst/>
        </p:spPr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6E8C3D7D-63BE-40AF-B6F3-6585D154A99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33" y="1303866"/>
            <a:ext cx="2911734" cy="385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0A2CC5DB-5402-4435-A580-342587A19ACF}"/>
              </a:ext>
            </a:extLst>
          </p:cNvPr>
          <p:cNvGrpSpPr/>
          <p:nvPr/>
        </p:nvGrpSpPr>
        <p:grpSpPr>
          <a:xfrm>
            <a:off x="317923" y="148416"/>
            <a:ext cx="6082035" cy="1009308"/>
            <a:chOff x="469815" y="259077"/>
            <a:chExt cx="4869239" cy="1415132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1C9093A-ADF5-454A-B10C-D50E98897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5" y="259077"/>
              <a:ext cx="4869239" cy="1415132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EAB025C-BF81-45A5-979D-4FE31D6C0098}"/>
                </a:ext>
              </a:extLst>
            </p:cNvPr>
            <p:cNvSpPr txBox="1"/>
            <p:nvPr/>
          </p:nvSpPr>
          <p:spPr>
            <a:xfrm>
              <a:off x="811577" y="740287"/>
              <a:ext cx="4395299" cy="6472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3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Operasi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Aljabar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Bentuk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Baku</a:t>
              </a: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575C2679-320C-49BC-9B3D-084C14DE0F3F}"/>
              </a:ext>
            </a:extLst>
          </p:cNvPr>
          <p:cNvSpPr/>
          <p:nvPr/>
        </p:nvSpPr>
        <p:spPr>
          <a:xfrm>
            <a:off x="437298" y="1260524"/>
            <a:ext cx="46240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AutoNum type="alphaLcPeriod"/>
            </a:pPr>
            <a:r>
              <a:rPr lang="en-US" sz="2400" b="1" dirty="0" err="1">
                <a:solidFill>
                  <a:prstClr val="black"/>
                </a:solidFill>
              </a:rPr>
              <a:t>Penjumlahan</a:t>
            </a:r>
            <a:r>
              <a:rPr lang="en-US" sz="2400" b="1" dirty="0">
                <a:solidFill>
                  <a:prstClr val="black"/>
                </a:solidFill>
              </a:rPr>
              <a:t> dan </a:t>
            </a:r>
            <a:r>
              <a:rPr lang="en-US" sz="2400" b="1" dirty="0" err="1">
                <a:solidFill>
                  <a:prstClr val="black"/>
                </a:solidFill>
              </a:rPr>
              <a:t>pengurangan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63A499F-2CF5-4F3E-80BD-953C39FC9F8E}"/>
              </a:ext>
            </a:extLst>
          </p:cNvPr>
          <p:cNvSpPr/>
          <p:nvPr/>
        </p:nvSpPr>
        <p:spPr>
          <a:xfrm>
            <a:off x="480938" y="1722189"/>
            <a:ext cx="10323109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err="1">
                <a:solidFill>
                  <a:prstClr val="black"/>
                </a:solidFill>
              </a:rPr>
              <a:t>Untuk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melakukan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penjumlahan</a:t>
            </a:r>
            <a:r>
              <a:rPr lang="en-US" sz="2200" dirty="0">
                <a:solidFill>
                  <a:prstClr val="black"/>
                </a:solidFill>
              </a:rPr>
              <a:t> dan </a:t>
            </a:r>
            <a:r>
              <a:rPr lang="en-US" sz="2200" dirty="0" err="1">
                <a:solidFill>
                  <a:prstClr val="black"/>
                </a:solidFill>
              </a:rPr>
              <a:t>pengurangan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bilangan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baku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perlu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dilakukan</a:t>
            </a:r>
            <a:r>
              <a:rPr lang="en-US" sz="2200" dirty="0">
                <a:solidFill>
                  <a:prstClr val="black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prstClr val="black"/>
                </a:solidFill>
              </a:rPr>
              <a:t>Menyamakan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pangkat</a:t>
            </a:r>
            <a:r>
              <a:rPr lang="en-US" sz="2200" dirty="0">
                <a:solidFill>
                  <a:prstClr val="black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prstClr val="black"/>
                </a:solidFill>
              </a:rPr>
              <a:t>Menjumlahkan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atau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mengurangi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mantisa</a:t>
            </a:r>
            <a:r>
              <a:rPr lang="en-US" sz="2200" dirty="0">
                <a:solidFill>
                  <a:prstClr val="black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prstClr val="black"/>
                </a:solidFill>
              </a:rPr>
              <a:t>Mengubah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kembali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dalam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bentuk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baku</a:t>
            </a:r>
            <a:r>
              <a:rPr lang="en-US" sz="2200" dirty="0">
                <a:solidFill>
                  <a:prstClr val="black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200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6EDCBA3-A0FF-49DA-8FB5-B0802EF462DE}"/>
              </a:ext>
            </a:extLst>
          </p:cNvPr>
          <p:cNvGrpSpPr/>
          <p:nvPr/>
        </p:nvGrpSpPr>
        <p:grpSpPr>
          <a:xfrm>
            <a:off x="2329640" y="3810561"/>
            <a:ext cx="5750844" cy="699926"/>
            <a:chOff x="3239703" y="4803311"/>
            <a:chExt cx="7865309" cy="677879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0494CE41-38CC-4774-9004-19656C198771}"/>
                </a:ext>
              </a:extLst>
            </p:cNvPr>
            <p:cNvSpPr/>
            <p:nvPr/>
          </p:nvSpPr>
          <p:spPr>
            <a:xfrm>
              <a:off x="3239703" y="4803311"/>
              <a:ext cx="7865309" cy="677879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F84CEA3B-118A-4BAE-9FD8-3DBD506A95F5}"/>
                    </a:ext>
                  </a:extLst>
                </p:cNvPr>
                <p:cNvSpPr/>
                <p:nvPr/>
              </p:nvSpPr>
              <p:spPr>
                <a:xfrm>
                  <a:off x="3409272" y="4951902"/>
                  <a:ext cx="7695740" cy="44712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sSup>
                              <m:sSupPr>
                                <m:ctrlPr>
                                  <a:rPr lang="en-US" sz="24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10</m:t>
                                </m:r>
                              </m:e>
                              <m:sup>
                                <m:r>
                                  <a:rPr lang="en-US" sz="24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𝑚</m:t>
                                </m:r>
                              </m:sup>
                            </m:sSup>
                          </m:e>
                        </m:d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d>
                          <m:d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sz="24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sSup>
                              <m:sSupPr>
                                <m:ctrlPr>
                                  <a:rPr lang="en-US" sz="24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10</m:t>
                                </m:r>
                              </m:e>
                              <m:sup>
                                <m:r>
                                  <a:rPr lang="en-US" sz="24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𝑚</m:t>
                                </m:r>
                              </m:sup>
                            </m:sSup>
                          </m:e>
                        </m:d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=(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  <m:sSup>
                          <m:sSupPr>
                            <m:ctrlP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sup>
                        </m:sSup>
                      </m:oMath>
                    </m:oMathPara>
                  </a14:m>
                  <a:endParaRPr lang="en-US" sz="2400" i="1" dirty="0"/>
                </a:p>
              </p:txBody>
            </p:sp>
          </mc:Choice>
          <mc:Fallback xmlns=""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F84CEA3B-118A-4BAE-9FD8-3DBD506A95F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09272" y="4951902"/>
                  <a:ext cx="7695740" cy="447123"/>
                </a:xfrm>
                <a:prstGeom prst="rect">
                  <a:avLst/>
                </a:prstGeom>
                <a:blipFill>
                  <a:blip r:embed="rId4"/>
                  <a:stretch>
                    <a:fillRect b="-1710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37039A0-B7D6-491A-9E46-BF54F407DBE7}"/>
              </a:ext>
            </a:extLst>
          </p:cNvPr>
          <p:cNvGrpSpPr/>
          <p:nvPr/>
        </p:nvGrpSpPr>
        <p:grpSpPr>
          <a:xfrm>
            <a:off x="2478884" y="5179641"/>
            <a:ext cx="5750844" cy="699926"/>
            <a:chOff x="3239703" y="4803311"/>
            <a:chExt cx="7865309" cy="677879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6446D800-89EB-457F-88C7-DFAEE8F327DC}"/>
                </a:ext>
              </a:extLst>
            </p:cNvPr>
            <p:cNvSpPr/>
            <p:nvPr/>
          </p:nvSpPr>
          <p:spPr>
            <a:xfrm>
              <a:off x="3239703" y="4803311"/>
              <a:ext cx="7865309" cy="677879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C1CF51DA-BBC9-44D0-8C53-FE2806E02A5C}"/>
                    </a:ext>
                  </a:extLst>
                </p:cNvPr>
                <p:cNvSpPr/>
                <p:nvPr/>
              </p:nvSpPr>
              <p:spPr>
                <a:xfrm>
                  <a:off x="3409272" y="4951902"/>
                  <a:ext cx="7695740" cy="44712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sSup>
                              <m:sSupPr>
                                <m:ctrlPr>
                                  <a:rPr lang="en-US" sz="24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10</m:t>
                                </m:r>
                              </m:e>
                              <m:sup>
                                <m:r>
                                  <a:rPr lang="en-US" sz="24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𝑚</m:t>
                                </m:r>
                              </m:sup>
                            </m:sSup>
                          </m:e>
                        </m:d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d>
                          <m:d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sz="24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sSup>
                              <m:sSupPr>
                                <m:ctrlPr>
                                  <a:rPr lang="en-US" sz="24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10</m:t>
                                </m:r>
                              </m:e>
                              <m:sup>
                                <m:r>
                                  <a:rPr lang="en-US" sz="24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𝑚</m:t>
                                </m:r>
                              </m:sup>
                            </m:sSup>
                          </m:e>
                        </m:d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=(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  <m:sSup>
                          <m:sSupPr>
                            <m:ctrlP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sup>
                        </m:sSup>
                      </m:oMath>
                    </m:oMathPara>
                  </a14:m>
                  <a:endParaRPr lang="en-US" sz="2400" i="1" dirty="0"/>
                </a:p>
              </p:txBody>
            </p:sp>
          </mc:Choice>
          <mc:Fallback xmlns=""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C1CF51DA-BBC9-44D0-8C53-FE2806E02A5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09272" y="4951902"/>
                  <a:ext cx="7695740" cy="447123"/>
                </a:xfrm>
                <a:prstGeom prst="rect">
                  <a:avLst/>
                </a:prstGeom>
                <a:blipFill>
                  <a:blip r:embed="rId5"/>
                  <a:stretch>
                    <a:fillRect b="-1710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B1A14D01-ED7C-4797-A981-45831FF2A3E3}"/>
                  </a:ext>
                </a:extLst>
              </p:cNvPr>
              <p:cNvSpPr/>
              <p:nvPr/>
            </p:nvSpPr>
            <p:spPr>
              <a:xfrm>
                <a:off x="903579" y="4637457"/>
                <a:ext cx="6125331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200" dirty="0">
                    <a:solidFill>
                      <a:prstClr val="black"/>
                    </a:solidFill>
                  </a:rPr>
                  <a:t>Jika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sz="22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2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US" sz="22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sup>
                        </m:sSup>
                      </m:e>
                    </m:d>
                    <m:r>
                      <a:rPr lang="en-US" sz="22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&gt;</m:t>
                    </m:r>
                    <m:d>
                      <m:d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sz="2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sz="22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2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US" sz="22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sz="2200" dirty="0"/>
                  <a:t> </a:t>
                </a:r>
                <a:r>
                  <a:rPr lang="en-US" sz="2200" dirty="0" err="1"/>
                  <a:t>selisih</a:t>
                </a:r>
                <a:r>
                  <a:rPr lang="en-US" sz="2200" dirty="0"/>
                  <a:t> </a:t>
                </a:r>
                <a:r>
                  <a:rPr lang="en-US" sz="2200" dirty="0" err="1"/>
                  <a:t>kedunya</a:t>
                </a:r>
                <a:r>
                  <a:rPr lang="en-US" sz="2200" dirty="0"/>
                  <a:t> </a:t>
                </a:r>
                <a:r>
                  <a:rPr lang="en-US" sz="2200" dirty="0" err="1"/>
                  <a:t>adalah</a:t>
                </a:r>
                <a:endParaRPr lang="en-US" sz="2200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B1A14D01-ED7C-4797-A981-45831FF2A3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3579" y="4637457"/>
                <a:ext cx="6125331" cy="430887"/>
              </a:xfrm>
              <a:prstGeom prst="rect">
                <a:avLst/>
              </a:prstGeom>
              <a:blipFill>
                <a:blip r:embed="rId6"/>
                <a:stretch>
                  <a:fillRect l="-1294" t="-10000" r="-398" b="-2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886714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75C2679-320C-49BC-9B3D-084C14DE0F3F}"/>
              </a:ext>
            </a:extLst>
          </p:cNvPr>
          <p:cNvSpPr/>
          <p:nvPr/>
        </p:nvSpPr>
        <p:spPr>
          <a:xfrm>
            <a:off x="649691" y="294061"/>
            <a:ext cx="1825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prstClr val="black"/>
                </a:solidFill>
              </a:rPr>
              <a:t>b.   </a:t>
            </a:r>
            <a:r>
              <a:rPr lang="en-US" sz="2400" b="1" dirty="0" err="1">
                <a:solidFill>
                  <a:prstClr val="black"/>
                </a:solidFill>
              </a:rPr>
              <a:t>Perkalian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63A499F-2CF5-4F3E-80BD-953C39FC9F8E}"/>
              </a:ext>
            </a:extLst>
          </p:cNvPr>
          <p:cNvSpPr/>
          <p:nvPr/>
        </p:nvSpPr>
        <p:spPr>
          <a:xfrm>
            <a:off x="649691" y="674259"/>
            <a:ext cx="7725052" cy="2071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 err="1">
                <a:solidFill>
                  <a:prstClr val="black"/>
                </a:solidFill>
              </a:rPr>
              <a:t>Untuk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melakukan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perkalian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bilangan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baku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perlu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dilakukan</a:t>
            </a:r>
            <a:r>
              <a:rPr lang="en-US" sz="2200" dirty="0">
                <a:solidFill>
                  <a:prstClr val="black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prstClr val="black"/>
                </a:solidFill>
              </a:rPr>
              <a:t>Mengalikan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atau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membagi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matisa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dengan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sebuah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bilangan</a:t>
            </a:r>
            <a:r>
              <a:rPr lang="en-US" sz="2200" dirty="0">
                <a:solidFill>
                  <a:prstClr val="black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prstClr val="black"/>
                </a:solidFill>
              </a:rPr>
              <a:t>Hasil </a:t>
            </a:r>
            <a:r>
              <a:rPr lang="en-US" sz="2200" dirty="0" err="1">
                <a:solidFill>
                  <a:prstClr val="black"/>
                </a:solidFill>
              </a:rPr>
              <a:t>perkalian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atau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pemabagian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udah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kedalam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bentuk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baku</a:t>
            </a:r>
            <a:r>
              <a:rPr lang="en-US" sz="2200" dirty="0">
                <a:solidFill>
                  <a:prstClr val="black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prstClr val="black"/>
                </a:solidFill>
              </a:rPr>
              <a:t>Mengubah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kembali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ke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dalam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bentuk</a:t>
            </a:r>
            <a:r>
              <a:rPr lang="en-US" sz="2200" dirty="0">
                <a:solidFill>
                  <a:prstClr val="black"/>
                </a:solidFill>
              </a:rPr>
              <a:t> </a:t>
            </a:r>
            <a:r>
              <a:rPr lang="en-US" sz="2200" dirty="0" err="1">
                <a:solidFill>
                  <a:prstClr val="black"/>
                </a:solidFill>
              </a:rPr>
              <a:t>baku</a:t>
            </a:r>
            <a:r>
              <a:rPr lang="en-US" sz="2200" dirty="0">
                <a:solidFill>
                  <a:prstClr val="black"/>
                </a:solidFill>
              </a:rPr>
              <a:t>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6EDCBA3-A0FF-49DA-8FB5-B0802EF462DE}"/>
              </a:ext>
            </a:extLst>
          </p:cNvPr>
          <p:cNvGrpSpPr/>
          <p:nvPr/>
        </p:nvGrpSpPr>
        <p:grpSpPr>
          <a:xfrm>
            <a:off x="2315899" y="2855959"/>
            <a:ext cx="6843388" cy="699926"/>
            <a:chOff x="3239703" y="4803311"/>
            <a:chExt cx="9359559" cy="677879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0494CE41-38CC-4774-9004-19656C198771}"/>
                </a:ext>
              </a:extLst>
            </p:cNvPr>
            <p:cNvSpPr/>
            <p:nvPr/>
          </p:nvSpPr>
          <p:spPr>
            <a:xfrm>
              <a:off x="3239703" y="4803311"/>
              <a:ext cx="9359559" cy="677879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F84CEA3B-118A-4BAE-9FD8-3DBD506A95F5}"/>
                    </a:ext>
                  </a:extLst>
                </p:cNvPr>
                <p:cNvSpPr/>
                <p:nvPr/>
              </p:nvSpPr>
              <p:spPr>
                <a:xfrm>
                  <a:off x="3409272" y="4951902"/>
                  <a:ext cx="9026611" cy="44712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sSup>
                              <m:sSupPr>
                                <m:ctrlPr>
                                  <a:rPr lang="en-US" sz="24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10</m:t>
                                </m:r>
                              </m:e>
                              <m:sup>
                                <m:r>
                                  <a:rPr lang="en-US" sz="24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𝑚</m:t>
                                </m:r>
                              </m:sup>
                            </m:sSup>
                          </m:e>
                        </m:d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d>
                          <m:d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sz="24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sSup>
                              <m:sSupPr>
                                <m:ctrlPr>
                                  <a:rPr lang="en-US" sz="24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10</m:t>
                                </m:r>
                              </m:e>
                              <m:sup>
                                <m:r>
                                  <a:rPr lang="en-US" sz="24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</m:sup>
                            </m:sSup>
                          </m:e>
                        </m:d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=(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  <m:sSup>
                          <m:sSupPr>
                            <m:ctrlP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sup>
                        </m:sSup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p>
                        </m:sSup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2400" i="1" dirty="0"/>
                </a:p>
              </p:txBody>
            </p:sp>
          </mc:Choice>
          <mc:Fallback xmlns=""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F84CEA3B-118A-4BAE-9FD8-3DBD506A95F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09272" y="4951902"/>
                  <a:ext cx="9026611" cy="447123"/>
                </a:xfrm>
                <a:prstGeom prst="rect">
                  <a:avLst/>
                </a:prstGeom>
                <a:blipFill>
                  <a:blip r:embed="rId2"/>
                  <a:stretch>
                    <a:fillRect b="-18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2C36FFE-C4DD-4802-8D33-962550B703D6}"/>
              </a:ext>
            </a:extLst>
          </p:cNvPr>
          <p:cNvGrpSpPr/>
          <p:nvPr/>
        </p:nvGrpSpPr>
        <p:grpSpPr>
          <a:xfrm>
            <a:off x="388496" y="3424345"/>
            <a:ext cx="1687046" cy="778367"/>
            <a:chOff x="740334" y="3043297"/>
            <a:chExt cx="1693150" cy="99904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B277B5FD-8255-4C24-B58E-33EF487CC6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ECFF741-BD67-421B-80C9-C6C4B7EE555B}"/>
                </a:ext>
              </a:extLst>
            </p:cNvPr>
            <p:cNvSpPr txBox="1"/>
            <p:nvPr/>
          </p:nvSpPr>
          <p:spPr>
            <a:xfrm>
              <a:off x="965821" y="3335669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ED104F76-4607-4434-917B-2B488EDD8368}"/>
                  </a:ext>
                </a:extLst>
              </p:cNvPr>
              <p:cNvSpPr/>
              <p:nvPr/>
            </p:nvSpPr>
            <p:spPr>
              <a:xfrm>
                <a:off x="1360954" y="4378482"/>
                <a:ext cx="3593548" cy="20712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2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3,5</m:t>
                          </m:r>
                          <m:r>
                            <a:rPr lang="en-US" sz="2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sz="22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22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sup>
                          </m:sSup>
                        </m:e>
                      </m:d>
                      <m:r>
                        <a:rPr lang="en-US" sz="2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d>
                        <m:d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2,1</m:t>
                          </m:r>
                          <m:r>
                            <a:rPr lang="en-US" sz="2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sz="22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22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6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sz="2200" i="1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=(</m:t>
                      </m:r>
                      <m:r>
                        <a:rPr lang="en-US" sz="22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3,5</m:t>
                      </m:r>
                      <m:r>
                        <a:rPr lang="en-US" sz="2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2,1</m:t>
                      </m:r>
                      <m:r>
                        <a:rPr lang="en-US" sz="22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  <m:sSup>
                        <m:sSupPr>
                          <m:ctrlPr>
                            <a:rPr lang="en-US" sz="22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×(</m:t>
                          </m:r>
                          <m:r>
                            <a:rPr lang="en-US" sz="22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22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sz="2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2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2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22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6</m:t>
                          </m:r>
                        </m:sup>
                      </m:sSup>
                      <m:r>
                        <a:rPr lang="en-US" sz="22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200" i="1" dirty="0"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=(</m:t>
                      </m:r>
                      <m:r>
                        <a:rPr lang="en-US" sz="22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7,35</m:t>
                      </m:r>
                      <m:r>
                        <a:rPr lang="en-US" sz="22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  <m:sSup>
                        <m:sSupPr>
                          <m:ctrlPr>
                            <a:rPr lang="en-US" sz="22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2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22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sup>
                      </m:sSup>
                    </m:oMath>
                  </m:oMathPara>
                </a14:m>
                <a:endParaRPr lang="en-US" sz="2200" i="1" dirty="0"/>
              </a:p>
              <a:p>
                <a:pPr>
                  <a:lnSpc>
                    <a:spcPct val="150000"/>
                  </a:lnSpc>
                </a:pPr>
                <a:endParaRPr lang="en-US" sz="2200" i="1" dirty="0"/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ED104F76-4607-4434-917B-2B488EDD83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0954" y="4378482"/>
                <a:ext cx="3593548" cy="207120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65292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75C2679-320C-49BC-9B3D-084C14DE0F3F}"/>
              </a:ext>
            </a:extLst>
          </p:cNvPr>
          <p:cNvSpPr/>
          <p:nvPr/>
        </p:nvSpPr>
        <p:spPr>
          <a:xfrm>
            <a:off x="780320" y="478091"/>
            <a:ext cx="20584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prstClr val="black"/>
                </a:solidFill>
              </a:rPr>
              <a:t>b.   </a:t>
            </a:r>
            <a:r>
              <a:rPr lang="en-US" sz="2400" b="1" dirty="0" err="1">
                <a:solidFill>
                  <a:prstClr val="black"/>
                </a:solidFill>
              </a:rPr>
              <a:t>Pembagian</a:t>
            </a:r>
            <a:endParaRPr lang="en-US" sz="2400" b="1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463A499F-2CF5-4F3E-80BD-953C39FC9F8E}"/>
                  </a:ext>
                </a:extLst>
              </p:cNvPr>
              <p:cNvSpPr/>
              <p:nvPr/>
            </p:nvSpPr>
            <p:spPr>
              <a:xfrm>
                <a:off x="780320" y="1093180"/>
                <a:ext cx="7957280" cy="31272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200" dirty="0">
                    <a:solidFill>
                      <a:prstClr val="black"/>
                    </a:solidFill>
                  </a:rPr>
                  <a:t>Untuk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melakukan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pembagian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bilangan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baku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perlu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dilakukan</a:t>
                </a:r>
                <a:r>
                  <a:rPr lang="en-US" sz="2200" dirty="0">
                    <a:solidFill>
                      <a:prstClr val="black"/>
                    </a:solidFill>
                  </a:rPr>
                  <a:t>:</a:t>
                </a:r>
              </a:p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2200" dirty="0" err="1">
                    <a:solidFill>
                      <a:prstClr val="black"/>
                    </a:solidFill>
                  </a:rPr>
                  <a:t>Mengalikan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atau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membagi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matisa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dengan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matisa</a:t>
                </a:r>
                <a:endParaRPr lang="en-US" sz="2200" dirty="0">
                  <a:solidFill>
                    <a:prstClr val="black"/>
                  </a:solidFill>
                </a:endParaRPr>
              </a:p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2200" dirty="0">
                    <a:solidFill>
                      <a:prstClr val="black"/>
                    </a:solidFill>
                  </a:rPr>
                  <a:t>Hasil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perkalian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atau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pemabagian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udah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kedalam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bentuk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baku</a:t>
                </a:r>
                <a:endParaRPr lang="en-US" sz="2200" dirty="0">
                  <a:solidFill>
                    <a:prstClr val="black"/>
                  </a:solidFill>
                </a:endParaRPr>
              </a:p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2200" dirty="0" err="1">
                    <a:solidFill>
                      <a:prstClr val="black"/>
                    </a:solidFill>
                  </a:rPr>
                  <a:t>Mengubah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kembali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ke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dalam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bentuk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baku</a:t>
                </a:r>
                <a:endParaRPr lang="en-US" sz="22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endParaRPr lang="en-US" sz="22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200" dirty="0" err="1">
                    <a:solidFill>
                      <a:prstClr val="black"/>
                    </a:solidFill>
                  </a:rPr>
                  <a:t>Untuk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sup>
                    </m:sSup>
                    <m:r>
                      <a:rPr lang="en-US" sz="20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: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0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dengan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2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en-US" sz="2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</m:oMath>
                </a14:m>
                <a:endParaRPr lang="en-US" sz="22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463A499F-2CF5-4F3E-80BD-953C39FC9F8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0320" y="1093180"/>
                <a:ext cx="7957280" cy="3127266"/>
              </a:xfrm>
              <a:prstGeom prst="rect">
                <a:avLst/>
              </a:prstGeom>
              <a:blipFill>
                <a:blip r:embed="rId2"/>
                <a:stretch>
                  <a:fillRect l="-996" b="-1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>
            <a:extLst>
              <a:ext uri="{FF2B5EF4-FFF2-40B4-BE49-F238E27FC236}">
                <a16:creationId xmlns:a16="http://schemas.microsoft.com/office/drawing/2014/main" id="{06EDCBA3-A0FF-49DA-8FB5-B0802EF462DE}"/>
              </a:ext>
            </a:extLst>
          </p:cNvPr>
          <p:cNvGrpSpPr/>
          <p:nvPr/>
        </p:nvGrpSpPr>
        <p:grpSpPr>
          <a:xfrm>
            <a:off x="2127213" y="4598328"/>
            <a:ext cx="6843388" cy="699926"/>
            <a:chOff x="3239703" y="4803311"/>
            <a:chExt cx="9359559" cy="677879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0494CE41-38CC-4774-9004-19656C198771}"/>
                </a:ext>
              </a:extLst>
            </p:cNvPr>
            <p:cNvSpPr/>
            <p:nvPr/>
          </p:nvSpPr>
          <p:spPr>
            <a:xfrm>
              <a:off x="3239703" y="4803311"/>
              <a:ext cx="9359559" cy="677879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F84CEA3B-118A-4BAE-9FD8-3DBD506A95F5}"/>
                    </a:ext>
                  </a:extLst>
                </p:cNvPr>
                <p:cNvSpPr/>
                <p:nvPr/>
              </p:nvSpPr>
              <p:spPr>
                <a:xfrm>
                  <a:off x="3409272" y="4951902"/>
                  <a:ext cx="8889105" cy="44712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sSup>
                              <m:sSupPr>
                                <m:ctrlPr>
                                  <a:rPr lang="en-US" sz="24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10</m:t>
                                </m:r>
                              </m:e>
                              <m:sup>
                                <m:r>
                                  <a:rPr lang="en-US" sz="24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𝑚</m:t>
                                </m:r>
                              </m:sup>
                            </m:sSup>
                          </m:e>
                        </m:d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:</m:t>
                        </m:r>
                        <m:d>
                          <m:d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sz="24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sSup>
                              <m:sSupPr>
                                <m:ctrlPr>
                                  <a:rPr lang="en-US" sz="24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10</m:t>
                                </m:r>
                              </m:e>
                              <m:sup>
                                <m:r>
                                  <a:rPr lang="en-US" sz="24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</m:sup>
                            </m:sSup>
                          </m:e>
                        </m:d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d>
                          <m:dPr>
                            <m:ctrlPr>
                              <a:rPr lang="en-US" sz="24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:</m:t>
                            </m:r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d>
                        <m:sSup>
                          <m:sSupPr>
                            <m:ctrlP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sup>
                        </m:sSup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:</m:t>
                        </m:r>
                        <m:sSup>
                          <m:sSupPr>
                            <m:ctrlP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p>
                        </m:sSup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2400" i="1" dirty="0"/>
                </a:p>
              </p:txBody>
            </p:sp>
          </mc:Choice>
          <mc:Fallback xmlns=""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F84CEA3B-118A-4BAE-9FD8-3DBD506A95F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09272" y="4951902"/>
                  <a:ext cx="8889105" cy="447123"/>
                </a:xfrm>
                <a:prstGeom prst="rect">
                  <a:avLst/>
                </a:prstGeom>
                <a:blipFill>
                  <a:blip r:embed="rId3"/>
                  <a:stretch>
                    <a:fillRect b="-1710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8014467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0B495410-4380-4613-B237-A36E4D8880B8}"/>
              </a:ext>
            </a:extLst>
          </p:cNvPr>
          <p:cNvSpPr txBox="1"/>
          <p:nvPr/>
        </p:nvSpPr>
        <p:spPr>
          <a:xfrm>
            <a:off x="1428859" y="1389338"/>
            <a:ext cx="9584583" cy="2251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Penerapan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berpangkat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dan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bentuk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akar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terdapat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pada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penulisan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bentuk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baku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Penulisan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bentuk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baku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sering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kali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digunakan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untuk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keperluan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sains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seperti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fisika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ataupun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biologi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ydimana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ketika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menggunakan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yang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sangat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kecil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ataupun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sangat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besar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endParaRPr kumimoji="0" lang="en-US" sz="24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049294D9-0D79-433E-809D-7F8A5E7653D7}"/>
              </a:ext>
            </a:extLst>
          </p:cNvPr>
          <p:cNvGrpSpPr/>
          <p:nvPr/>
        </p:nvGrpSpPr>
        <p:grpSpPr>
          <a:xfrm>
            <a:off x="437158" y="272306"/>
            <a:ext cx="10730059" cy="1264579"/>
            <a:chOff x="452487" y="0"/>
            <a:chExt cx="10730059" cy="1264579"/>
          </a:xfrm>
        </p:grpSpPr>
        <p:sp>
          <p:nvSpPr>
            <p:cNvPr id="125" name="Diagonal Stripe 124">
              <a:extLst>
                <a:ext uri="{FF2B5EF4-FFF2-40B4-BE49-F238E27FC236}">
                  <a16:creationId xmlns:a16="http://schemas.microsoft.com/office/drawing/2014/main" id="{1C4960EC-03E3-4C9A-BEB5-AA0E9CD4A843}"/>
                </a:ext>
              </a:extLst>
            </p:cNvPr>
            <p:cNvSpPr/>
            <p:nvPr/>
          </p:nvSpPr>
          <p:spPr>
            <a:xfrm>
              <a:off x="452487" y="171789"/>
              <a:ext cx="1055802" cy="1092790"/>
            </a:xfrm>
            <a:prstGeom prst="diagStrip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796A5E91-9B63-4258-8086-E0EAA8585955}"/>
                </a:ext>
              </a:extLst>
            </p:cNvPr>
            <p:cNvGrpSpPr/>
            <p:nvPr/>
          </p:nvGrpSpPr>
          <p:grpSpPr>
            <a:xfrm>
              <a:off x="452487" y="0"/>
              <a:ext cx="10730059" cy="697584"/>
              <a:chOff x="101324" y="334940"/>
              <a:chExt cx="10730059" cy="697584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8C4E6EB7-4607-4B36-8672-4B5082F751C0}"/>
                  </a:ext>
                </a:extLst>
              </p:cNvPr>
              <p:cNvSpPr txBox="1"/>
              <p:nvPr/>
            </p:nvSpPr>
            <p:spPr>
              <a:xfrm>
                <a:off x="939251" y="449549"/>
                <a:ext cx="9892132" cy="52322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Penerapan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Bilangan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Berpangkat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dan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Bentuk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Akar</a:t>
                </a:r>
                <a:endParaRPr lang="en-US" sz="2800" dirty="0">
                  <a:solidFill>
                    <a:schemeClr val="bg1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128" name="Flowchart: Delay 127">
                <a:extLst>
                  <a:ext uri="{FF2B5EF4-FFF2-40B4-BE49-F238E27FC236}">
                    <a16:creationId xmlns:a16="http://schemas.microsoft.com/office/drawing/2014/main" id="{8B161D82-2F04-42B4-9476-39A60E15B1BB}"/>
                  </a:ext>
                </a:extLst>
              </p:cNvPr>
              <p:cNvSpPr/>
              <p:nvPr/>
            </p:nvSpPr>
            <p:spPr>
              <a:xfrm>
                <a:off x="101324" y="334940"/>
                <a:ext cx="886119" cy="697584"/>
              </a:xfrm>
              <a:prstGeom prst="flowChartDelay">
                <a:avLst/>
              </a:prstGeom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D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06592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880217" y="2942366"/>
                <a:ext cx="10287000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Untuk </a:t>
                </a:r>
                <a:r>
                  <a:rPr kumimoji="0" lang="en-US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bilangan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real dan </a:t>
                </a:r>
                <a:r>
                  <a:rPr kumimoji="0" lang="en-US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n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bilangan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bulat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positif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,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pangkat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n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dari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ditulis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dapat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dinyatakan</a:t>
                </a:r>
                <a:r>
                  <a:rPr kumimoji="0" lang="en-US" sz="24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sebagai</a:t>
                </a:r>
                <a:r>
                  <a:rPr kumimoji="0" lang="en-US" sz="24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berikut</a:t>
                </a:r>
                <a:r>
                  <a:rPr kumimoji="0" lang="en-US" sz="24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.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0217" y="2942366"/>
                <a:ext cx="10287000" cy="830997"/>
              </a:xfrm>
              <a:prstGeom prst="rect">
                <a:avLst/>
              </a:prstGeom>
              <a:blipFill>
                <a:blip r:embed="rId2"/>
                <a:stretch>
                  <a:fillRect l="-889" t="-5882" b="-16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Group 7">
            <a:extLst>
              <a:ext uri="{FF2B5EF4-FFF2-40B4-BE49-F238E27FC236}">
                <a16:creationId xmlns:a16="http://schemas.microsoft.com/office/drawing/2014/main" id="{0A2CC5DB-5402-4435-A580-342587A19ACF}"/>
              </a:ext>
            </a:extLst>
          </p:cNvPr>
          <p:cNvGrpSpPr/>
          <p:nvPr/>
        </p:nvGrpSpPr>
        <p:grpSpPr>
          <a:xfrm>
            <a:off x="799037" y="1450933"/>
            <a:ext cx="5818809" cy="999041"/>
            <a:chOff x="469814" y="259078"/>
            <a:chExt cx="5818809" cy="999041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1C9093A-ADF5-454A-B10C-D50E98897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59078"/>
              <a:ext cx="5486231" cy="999041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EAB025C-BF81-45A5-979D-4FE31D6C0098}"/>
                </a:ext>
              </a:extLst>
            </p:cNvPr>
            <p:cNvSpPr txBox="1"/>
            <p:nvPr/>
          </p:nvSpPr>
          <p:spPr>
            <a:xfrm>
              <a:off x="802392" y="593206"/>
              <a:ext cx="548623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1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Berpangkat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Bulat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Positif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049294D9-0D79-433E-809D-7F8A5E7653D7}"/>
              </a:ext>
            </a:extLst>
          </p:cNvPr>
          <p:cNvGrpSpPr/>
          <p:nvPr/>
        </p:nvGrpSpPr>
        <p:grpSpPr>
          <a:xfrm>
            <a:off x="437158" y="272306"/>
            <a:ext cx="5108912" cy="1264579"/>
            <a:chOff x="452487" y="0"/>
            <a:chExt cx="5108912" cy="1264579"/>
          </a:xfrm>
        </p:grpSpPr>
        <p:sp>
          <p:nvSpPr>
            <p:cNvPr id="125" name="Diagonal Stripe 124">
              <a:extLst>
                <a:ext uri="{FF2B5EF4-FFF2-40B4-BE49-F238E27FC236}">
                  <a16:creationId xmlns:a16="http://schemas.microsoft.com/office/drawing/2014/main" id="{1C4960EC-03E3-4C9A-BEB5-AA0E9CD4A843}"/>
                </a:ext>
              </a:extLst>
            </p:cNvPr>
            <p:cNvSpPr/>
            <p:nvPr/>
          </p:nvSpPr>
          <p:spPr>
            <a:xfrm>
              <a:off x="452487" y="171789"/>
              <a:ext cx="1055802" cy="1092790"/>
            </a:xfrm>
            <a:prstGeom prst="diagStrip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796A5E91-9B63-4258-8086-E0EAA8585955}"/>
                </a:ext>
              </a:extLst>
            </p:cNvPr>
            <p:cNvGrpSpPr/>
            <p:nvPr/>
          </p:nvGrpSpPr>
          <p:grpSpPr>
            <a:xfrm>
              <a:off x="452487" y="0"/>
              <a:ext cx="5108912" cy="697584"/>
              <a:chOff x="101324" y="334940"/>
              <a:chExt cx="5108912" cy="697584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8C4E6EB7-4607-4B36-8672-4B5082F751C0}"/>
                  </a:ext>
                </a:extLst>
              </p:cNvPr>
              <p:cNvSpPr txBox="1"/>
              <p:nvPr/>
            </p:nvSpPr>
            <p:spPr>
              <a:xfrm>
                <a:off x="914573" y="437429"/>
                <a:ext cx="4295663" cy="52322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Bilangan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Berpangkat</a:t>
                </a:r>
                <a:endParaRPr lang="en-US" sz="2800" dirty="0">
                  <a:solidFill>
                    <a:schemeClr val="bg1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128" name="Flowchart: Delay 127">
                <a:extLst>
                  <a:ext uri="{FF2B5EF4-FFF2-40B4-BE49-F238E27FC236}">
                    <a16:creationId xmlns:a16="http://schemas.microsoft.com/office/drawing/2014/main" id="{8B161D82-2F04-42B4-9476-39A60E15B1BB}"/>
                  </a:ext>
                </a:extLst>
              </p:cNvPr>
              <p:cNvSpPr/>
              <p:nvPr/>
            </p:nvSpPr>
            <p:spPr>
              <a:xfrm>
                <a:off x="101324" y="334940"/>
                <a:ext cx="886119" cy="697584"/>
              </a:xfrm>
              <a:prstGeom prst="flowChartDelay">
                <a:avLst/>
              </a:prstGeom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A</a:t>
                </a:r>
              </a:p>
            </p:txBody>
          </p:sp>
        </p:grp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818957D1-06D1-4B01-8A5E-5BF445312326}"/>
              </a:ext>
            </a:extLst>
          </p:cNvPr>
          <p:cNvGrpSpPr/>
          <p:nvPr/>
        </p:nvGrpSpPr>
        <p:grpSpPr>
          <a:xfrm>
            <a:off x="3194041" y="4005162"/>
            <a:ext cx="4001125" cy="927682"/>
            <a:chOff x="3598889" y="2545025"/>
            <a:chExt cx="4001125" cy="92768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0" name="TextBox 69">
                  <a:extLst>
                    <a:ext uri="{FF2B5EF4-FFF2-40B4-BE49-F238E27FC236}">
                      <a16:creationId xmlns:a16="http://schemas.microsoft.com/office/drawing/2014/main" id="{F9EFEF4C-5DF8-449B-97D8-4F29878D7C06}"/>
                    </a:ext>
                  </a:extLst>
                </p:cNvPr>
                <p:cNvSpPr txBox="1"/>
                <p:nvPr/>
              </p:nvSpPr>
              <p:spPr>
                <a:xfrm>
                  <a:off x="3598889" y="2545025"/>
                  <a:ext cx="4001125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lvl="0">
                    <a:defRPr/>
                  </a:pPr>
                  <a14:m>
                    <m:oMath xmlns:m="http://schemas.openxmlformats.org/officeDocument/2006/math">
                      <m:sSup>
                        <m:sSupPr>
                          <m:ctrlP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=</m:t>
                      </m:r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a </a:t>
                  </a:r>
                  <a14:m>
                    <m:oMath xmlns:m="http://schemas.openxmlformats.org/officeDocument/2006/math"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a </a:t>
                  </a:r>
                  <a14:m>
                    <m:oMath xmlns:m="http://schemas.openxmlformats.org/officeDocument/2006/math"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a </a:t>
                  </a:r>
                  <a14:m>
                    <m:oMath xmlns:m="http://schemas.openxmlformats.org/officeDocument/2006/math"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a </a:t>
                  </a:r>
                  <a14:m>
                    <m:oMath xmlns:m="http://schemas.openxmlformats.org/officeDocument/2006/math"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. . . </a:t>
                  </a:r>
                  <a14:m>
                    <m:oMath xmlns:m="http://schemas.openxmlformats.org/officeDocument/2006/math"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a</a:t>
                  </a:r>
                </a:p>
              </p:txBody>
            </p:sp>
          </mc:Choice>
          <mc:Fallback xmlns="">
            <p:sp>
              <p:nvSpPr>
                <p:cNvPr id="70" name="TextBox 69">
                  <a:extLst>
                    <a:ext uri="{FF2B5EF4-FFF2-40B4-BE49-F238E27FC236}">
                      <a16:creationId xmlns:a16="http://schemas.microsoft.com/office/drawing/2014/main" id="{F9EFEF4C-5DF8-449B-97D8-4F29878D7C0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98889" y="2545025"/>
                  <a:ext cx="4001125" cy="461665"/>
                </a:xfrm>
                <a:prstGeom prst="rect">
                  <a:avLst/>
                </a:prstGeom>
                <a:blipFill>
                  <a:blip r:embed="rId5"/>
                  <a:stretch>
                    <a:fillRect t="-10526" r="-1829" b="-2894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4E8A7CF0-1D7E-4D7D-A19B-867C3F88242B}"/>
                </a:ext>
              </a:extLst>
            </p:cNvPr>
            <p:cNvGrpSpPr/>
            <p:nvPr/>
          </p:nvGrpSpPr>
          <p:grpSpPr>
            <a:xfrm>
              <a:off x="4549207" y="2955946"/>
              <a:ext cx="2915379" cy="107924"/>
              <a:chOff x="4946254" y="3151903"/>
              <a:chExt cx="3507701" cy="199864"/>
            </a:xfrm>
          </p:grpSpPr>
          <p:grpSp>
            <p:nvGrpSpPr>
              <p:cNvPr id="129" name="Group 128">
                <a:extLst>
                  <a:ext uri="{FF2B5EF4-FFF2-40B4-BE49-F238E27FC236}">
                    <a16:creationId xmlns:a16="http://schemas.microsoft.com/office/drawing/2014/main" id="{B20CDB9B-4874-424C-BC3E-EFC3620C7DD3}"/>
                  </a:ext>
                </a:extLst>
              </p:cNvPr>
              <p:cNvGrpSpPr/>
              <p:nvPr/>
            </p:nvGrpSpPr>
            <p:grpSpPr>
              <a:xfrm>
                <a:off x="4946254" y="3154396"/>
                <a:ext cx="3507701" cy="197371"/>
                <a:chOff x="4946254" y="3154396"/>
                <a:chExt cx="3507701" cy="197371"/>
              </a:xfrm>
            </p:grpSpPr>
            <p:cxnSp>
              <p:nvCxnSpPr>
                <p:cNvPr id="131" name="Straight Connector 130">
                  <a:extLst>
                    <a:ext uri="{FF2B5EF4-FFF2-40B4-BE49-F238E27FC236}">
                      <a16:creationId xmlns:a16="http://schemas.microsoft.com/office/drawing/2014/main" id="{09EFFDC3-893B-466C-B9D4-11026D631D32}"/>
                    </a:ext>
                  </a:extLst>
                </p:cNvPr>
                <p:cNvCxnSpPr/>
                <p:nvPr/>
              </p:nvCxnSpPr>
              <p:spPr>
                <a:xfrm>
                  <a:off x="4946254" y="3351765"/>
                  <a:ext cx="3507701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Straight Connector 131">
                  <a:extLst>
                    <a:ext uri="{FF2B5EF4-FFF2-40B4-BE49-F238E27FC236}">
                      <a16:creationId xmlns:a16="http://schemas.microsoft.com/office/drawing/2014/main" id="{844C245A-7CE3-44DB-815F-7E0FCA6FFD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946254" y="3154396"/>
                  <a:ext cx="0" cy="197371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401B11BA-0BF0-4DC5-937C-E87A36D8A94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444431" y="3151903"/>
                <a:ext cx="0" cy="197371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0201BE2A-637B-4E51-8FC8-DBFE64C3F4DF}"/>
                </a:ext>
              </a:extLst>
            </p:cNvPr>
            <p:cNvSpPr/>
            <p:nvPr/>
          </p:nvSpPr>
          <p:spPr>
            <a:xfrm>
              <a:off x="5086873" y="3103375"/>
              <a:ext cx="19208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sebanyak</a:t>
              </a:r>
              <a:r>
                <a:rPr lang="en-US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 </a:t>
              </a:r>
              <a:r>
                <a:rPr lang="en-US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faktor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71106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1" y="259886"/>
            <a:ext cx="6928486" cy="109018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EAB025C-BF81-45A5-979D-4FE31D6C0098}"/>
              </a:ext>
            </a:extLst>
          </p:cNvPr>
          <p:cNvSpPr txBox="1"/>
          <p:nvPr/>
        </p:nvSpPr>
        <p:spPr>
          <a:xfrm>
            <a:off x="657450" y="589667"/>
            <a:ext cx="60131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Berpangkat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Negatif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dan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Nol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C481F5F-7EAD-44BC-B1F8-3830A82E7DD4}"/>
              </a:ext>
            </a:extLst>
          </p:cNvPr>
          <p:cNvGrpSpPr/>
          <p:nvPr/>
        </p:nvGrpSpPr>
        <p:grpSpPr>
          <a:xfrm>
            <a:off x="796942" y="1469525"/>
            <a:ext cx="9281029" cy="1421634"/>
            <a:chOff x="916863" y="1894538"/>
            <a:chExt cx="9281029" cy="1421634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B495410-4380-4613-B237-A36E4D8880B8}"/>
                </a:ext>
              </a:extLst>
            </p:cNvPr>
            <p:cNvSpPr txBox="1"/>
            <p:nvPr/>
          </p:nvSpPr>
          <p:spPr>
            <a:xfrm>
              <a:off x="916863" y="1894538"/>
              <a:ext cx="88417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berpangkat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bulat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negatif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91665418-BBA6-41C2-9BD4-EE5C4456ACD5}"/>
                </a:ext>
              </a:extLst>
            </p:cNvPr>
            <p:cNvSpPr txBox="1"/>
            <p:nvPr/>
          </p:nvSpPr>
          <p:spPr>
            <a:xfrm>
              <a:off x="916863" y="2485175"/>
              <a:ext cx="9281029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Untuk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real dan </a:t>
              </a:r>
              <a:r>
                <a:rPr kumimoji="0" 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bulat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positif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berpangkat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bulat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negatif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dapat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dinyatakan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sebagai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berikut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28A19CD-D13C-4525-BB44-2D1D610FF4D0}"/>
              </a:ext>
            </a:extLst>
          </p:cNvPr>
          <p:cNvGrpSpPr/>
          <p:nvPr/>
        </p:nvGrpSpPr>
        <p:grpSpPr>
          <a:xfrm>
            <a:off x="796942" y="3872561"/>
            <a:ext cx="9281029" cy="1421634"/>
            <a:chOff x="916863" y="1894538"/>
            <a:chExt cx="9281029" cy="142163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CDF8DF5-5FCF-4BA7-A07E-8B1B76365A89}"/>
                </a:ext>
              </a:extLst>
            </p:cNvPr>
            <p:cNvSpPr txBox="1"/>
            <p:nvPr/>
          </p:nvSpPr>
          <p:spPr>
            <a:xfrm>
              <a:off x="916863" y="1894538"/>
              <a:ext cx="88417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berpangkat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nol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BAF01E4-73DF-4BAC-83EE-AB9DBBDB18A3}"/>
                </a:ext>
              </a:extLst>
            </p:cNvPr>
            <p:cNvSpPr txBox="1"/>
            <p:nvPr/>
          </p:nvSpPr>
          <p:spPr>
            <a:xfrm>
              <a:off x="916863" y="2485175"/>
              <a:ext cx="9281029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Untuk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real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berapngkat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nol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dapat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dinyatakan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sebagai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berikut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068F4BB-A7A8-43B2-8FA3-AA09ABAFD2C0}"/>
              </a:ext>
            </a:extLst>
          </p:cNvPr>
          <p:cNvSpPr/>
          <p:nvPr/>
        </p:nvSpPr>
        <p:spPr>
          <a:xfrm>
            <a:off x="3483429" y="2948440"/>
            <a:ext cx="3773714" cy="795149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30EA9F2D-7384-4B0F-96CA-5F3F7A692A1D}"/>
                  </a:ext>
                </a:extLst>
              </p:cNvPr>
              <p:cNvSpPr/>
              <p:nvPr/>
            </p:nvSpPr>
            <p:spPr>
              <a:xfrm>
                <a:off x="3786491" y="3073923"/>
                <a:ext cx="3301930" cy="6158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  <m:r>
                      <a:rPr lang="en-US" sz="24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2400" dirty="0"/>
                  <a:t> dengan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≠0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30EA9F2D-7384-4B0F-96CA-5F3F7A692A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6491" y="3073923"/>
                <a:ext cx="3301930" cy="615874"/>
              </a:xfrm>
              <a:prstGeom prst="rect">
                <a:avLst/>
              </a:prstGeom>
              <a:blipFill>
                <a:blip r:embed="rId4"/>
                <a:stretch>
                  <a:fillRect b="-99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5AFE518-3D19-4701-A73A-64DE56AC1EA3}"/>
              </a:ext>
            </a:extLst>
          </p:cNvPr>
          <p:cNvSpPr/>
          <p:nvPr/>
        </p:nvSpPr>
        <p:spPr>
          <a:xfrm>
            <a:off x="3786491" y="5098498"/>
            <a:ext cx="3301930" cy="795149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3F763E35-B5AF-4372-A03F-A022CFCC71A3}"/>
                  </a:ext>
                </a:extLst>
              </p:cNvPr>
              <p:cNvSpPr/>
              <p:nvPr/>
            </p:nvSpPr>
            <p:spPr>
              <a:xfrm>
                <a:off x="3961699" y="5284015"/>
                <a:ext cx="29515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=1</m:t>
                    </m:r>
                    <m:r>
                      <a:rPr lang="en-US" sz="24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2400" dirty="0"/>
                  <a:t> dengan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≠0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3F763E35-B5AF-4372-A03F-A022CFCC71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1699" y="5284015"/>
                <a:ext cx="2951514" cy="461665"/>
              </a:xfrm>
              <a:prstGeom prst="rect">
                <a:avLst/>
              </a:prstGeom>
              <a:blipFill>
                <a:blip r:embed="rId5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0363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93" y="261066"/>
            <a:ext cx="5391538" cy="97190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EAB025C-BF81-45A5-979D-4FE31D6C0098}"/>
              </a:ext>
            </a:extLst>
          </p:cNvPr>
          <p:cNvSpPr txBox="1"/>
          <p:nvPr/>
        </p:nvSpPr>
        <p:spPr>
          <a:xfrm>
            <a:off x="657449" y="571705"/>
            <a:ext cx="60131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3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Operasi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Aljabar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C481F5F-7EAD-44BC-B1F8-3830A82E7DD4}"/>
              </a:ext>
            </a:extLst>
          </p:cNvPr>
          <p:cNvGrpSpPr/>
          <p:nvPr/>
        </p:nvGrpSpPr>
        <p:grpSpPr>
          <a:xfrm>
            <a:off x="303457" y="1427777"/>
            <a:ext cx="9281029" cy="1052302"/>
            <a:chOff x="916863" y="1894538"/>
            <a:chExt cx="9281029" cy="1052302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B495410-4380-4613-B237-A36E4D8880B8}"/>
                </a:ext>
              </a:extLst>
            </p:cNvPr>
            <p:cNvSpPr txBox="1"/>
            <p:nvPr/>
          </p:nvSpPr>
          <p:spPr>
            <a:xfrm>
              <a:off x="916863" y="1894538"/>
              <a:ext cx="88417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Perkalian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berpangkat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91665418-BBA6-41C2-9BD4-EE5C4456ACD5}"/>
                </a:ext>
              </a:extLst>
            </p:cNvPr>
            <p:cNvSpPr txBox="1"/>
            <p:nvPr/>
          </p:nvSpPr>
          <p:spPr>
            <a:xfrm>
              <a:off x="916863" y="2485175"/>
              <a:ext cx="92810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Untuk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real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bukan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nol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dan </a:t>
              </a:r>
              <a:r>
                <a:rPr kumimoji="0" 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p, q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bulat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positif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berlaku</a:t>
              </a:r>
              <a:r>
                <a:rPr lang="en-US" sz="2400" dirty="0">
                  <a:solidFill>
                    <a:prstClr val="black"/>
                  </a:solidFill>
                  <a:latin typeface="Calibri" panose="020F0502020204030204"/>
                </a:rPr>
                <a:t>.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43EC03A-6411-42BB-BF6E-460CA0FD5F50}"/>
              </a:ext>
            </a:extLst>
          </p:cNvPr>
          <p:cNvGrpSpPr/>
          <p:nvPr/>
        </p:nvGrpSpPr>
        <p:grpSpPr>
          <a:xfrm>
            <a:off x="1667185" y="2609051"/>
            <a:ext cx="7448976" cy="2895390"/>
            <a:chOff x="3079584" y="2723917"/>
            <a:chExt cx="7448976" cy="2895390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1F3AC69-F70D-4943-8006-6CCEACABA9FE}"/>
                </a:ext>
              </a:extLst>
            </p:cNvPr>
            <p:cNvGrpSpPr/>
            <p:nvPr/>
          </p:nvGrpSpPr>
          <p:grpSpPr>
            <a:xfrm>
              <a:off x="3079584" y="2723917"/>
              <a:ext cx="7448976" cy="959969"/>
              <a:chOff x="3593773" y="2383763"/>
              <a:chExt cx="4001125" cy="959969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E38FE4F7-E21F-4E84-ACB3-7DFFFFA31C3C}"/>
                      </a:ext>
                    </a:extLst>
                  </p:cNvPr>
                  <p:cNvSpPr txBox="1"/>
                  <p:nvPr/>
                </p:nvSpPr>
                <p:spPr>
                  <a:xfrm>
                    <a:off x="3593773" y="2383763"/>
                    <a:ext cx="4001125" cy="46166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lvl="0">
                      <a:defRPr/>
                    </a:pPr>
                    <a14:m>
                      <m:oMath xmlns:m="http://schemas.openxmlformats.org/officeDocument/2006/math">
                        <m:sSup>
                          <m:sSupPr>
                            <m:ctrlPr>
                              <a:rPr lang="en-US" sz="240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sup>
                        </m:sSup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𝑞</m:t>
                            </m:r>
                          </m:sup>
                        </m:sSup>
                        <m:r>
                          <a:rPr lang="en-US" sz="24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</m:oMath>
                    </a14:m>
                    <a:r>
                      <a:rPr lang="en-US" sz="2400" i="1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en-US" sz="24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r>
                      <a:rPr lang="en-US" sz="2400" i="1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a </a:t>
                    </a:r>
                    <a14:m>
                      <m:oMath xmlns:m="http://schemas.openxmlformats.org/officeDocument/2006/math"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</m:oMath>
                    </a14:m>
                    <a:r>
                      <a:rPr lang="en-US" sz="2400" i="1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a </a:t>
                    </a:r>
                    <a14:m>
                      <m:oMath xmlns:m="http://schemas.openxmlformats.org/officeDocument/2006/math"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</m:oMath>
                    </a14:m>
                    <a:r>
                      <a:rPr lang="en-US" sz="2400" i="1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a </a:t>
                    </a:r>
                    <a14:m>
                      <m:oMath xmlns:m="http://schemas.openxmlformats.org/officeDocument/2006/math"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</m:oMath>
                    </a14:m>
                    <a:r>
                      <a:rPr lang="en-US" sz="2400" i="1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 . . </a:t>
                    </a:r>
                    <a14:m>
                      <m:oMath xmlns:m="http://schemas.openxmlformats.org/officeDocument/2006/math"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</m:oMath>
                    </a14:m>
                    <a:r>
                      <a:rPr lang="en-US" sz="2400" i="1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a</a:t>
                    </a:r>
                    <a:r>
                      <a:rPr lang="en-US" sz="24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) </a:t>
                    </a:r>
                    <a14:m>
                      <m:oMath xmlns:m="http://schemas.openxmlformats.org/officeDocument/2006/math"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</m:oMath>
                    </a14:m>
                    <a:r>
                      <a:rPr lang="en-US" sz="24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(</a:t>
                    </a:r>
                    <a:r>
                      <a:rPr lang="en-US" sz="2400" i="1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a </a:t>
                    </a:r>
                    <a14:m>
                      <m:oMath xmlns:m="http://schemas.openxmlformats.org/officeDocument/2006/math"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</m:oMath>
                    </a14:m>
                    <a:r>
                      <a:rPr lang="en-US" sz="2400" i="1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a </a:t>
                    </a:r>
                    <a14:m>
                      <m:oMath xmlns:m="http://schemas.openxmlformats.org/officeDocument/2006/math"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</m:oMath>
                    </a14:m>
                    <a:r>
                      <a:rPr lang="en-US" sz="2400" i="1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a </a:t>
                    </a:r>
                    <a14:m>
                      <m:oMath xmlns:m="http://schemas.openxmlformats.org/officeDocument/2006/math"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</m:oMath>
                    </a14:m>
                    <a:r>
                      <a:rPr lang="en-US" sz="2400" i="1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 . . </a:t>
                    </a:r>
                    <a14:m>
                      <m:oMath xmlns:m="http://schemas.openxmlformats.org/officeDocument/2006/math"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</m:oMath>
                    </a14:m>
                    <a:r>
                      <a:rPr lang="en-US" sz="2400" i="1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a</a:t>
                    </a:r>
                    <a:r>
                      <a:rPr lang="en-US" sz="24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)</a:t>
                    </a:r>
                    <a:endPara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E38FE4F7-E21F-4E84-ACB3-7DFFFFA31C3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593773" y="2383763"/>
                    <a:ext cx="4001125" cy="461665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t="-10526" b="-2894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1DA17759-A425-4009-9B77-A07ED5EAEEAB}"/>
                  </a:ext>
                </a:extLst>
              </p:cNvPr>
              <p:cNvGrpSpPr/>
              <p:nvPr/>
            </p:nvGrpSpPr>
            <p:grpSpPr>
              <a:xfrm>
                <a:off x="4515718" y="2842994"/>
                <a:ext cx="1142313" cy="106582"/>
                <a:chOff x="4905958" y="2942716"/>
                <a:chExt cx="1374398" cy="197378"/>
              </a:xfrm>
            </p:grpSpPr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E48B596C-77E5-42CD-ADA9-CAF87BC30E11}"/>
                    </a:ext>
                  </a:extLst>
                </p:cNvPr>
                <p:cNvGrpSpPr/>
                <p:nvPr/>
              </p:nvGrpSpPr>
              <p:grpSpPr>
                <a:xfrm>
                  <a:off x="4905958" y="2942716"/>
                  <a:ext cx="1374398" cy="197378"/>
                  <a:chOff x="4905958" y="2942716"/>
                  <a:chExt cx="1374398" cy="197378"/>
                </a:xfrm>
              </p:grpSpPr>
              <p:cxnSp>
                <p:nvCxnSpPr>
                  <p:cNvPr id="18" name="Straight Connector 17">
                    <a:extLst>
                      <a:ext uri="{FF2B5EF4-FFF2-40B4-BE49-F238E27FC236}">
                        <a16:creationId xmlns:a16="http://schemas.microsoft.com/office/drawing/2014/main" id="{1DD976CE-91FF-4776-A6E3-8F0DB515D01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905959" y="3140094"/>
                    <a:ext cx="1374397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Straight Connector 18">
                    <a:extLst>
                      <a:ext uri="{FF2B5EF4-FFF2-40B4-BE49-F238E27FC236}">
                        <a16:creationId xmlns:a16="http://schemas.microsoft.com/office/drawing/2014/main" id="{5F5C7E61-5F55-4CD1-871A-47D7675081D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905958" y="2942716"/>
                    <a:ext cx="0" cy="197371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FB620A23-05BC-486E-BD11-05B0F35A7E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280354" y="2942718"/>
                  <a:ext cx="0" cy="197371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0E4E8B4-9C49-405B-B0EE-7B26F79D42CF}"/>
                  </a:ext>
                </a:extLst>
              </p:cNvPr>
              <p:cNvSpPr/>
              <p:nvPr/>
            </p:nvSpPr>
            <p:spPr>
              <a:xfrm>
                <a:off x="4515718" y="2974400"/>
                <a:ext cx="101487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sebanyak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faktor</a:t>
                </a:r>
                <a:endParaRPr lang="en-US" dirty="0"/>
              </a:p>
            </p:txBody>
          </p:sp>
        </p:grp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3B464A8-C9EE-4B90-B308-36B251B8FCD4}"/>
                </a:ext>
              </a:extLst>
            </p:cNvPr>
            <p:cNvCxnSpPr>
              <a:cxnSpLocks/>
            </p:cNvCxnSpPr>
            <p:nvPr/>
          </p:nvCxnSpPr>
          <p:spPr>
            <a:xfrm>
              <a:off x="7748740" y="3289726"/>
              <a:ext cx="2126665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099BB603-33CA-404D-98C4-70853FA2982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48738" y="3183144"/>
              <a:ext cx="0" cy="106578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056065F-2933-4CDC-A45D-073B665478C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875402" y="3183145"/>
              <a:ext cx="0" cy="106578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9C00010-A490-43D8-A848-B63EB34F7046}"/>
                </a:ext>
              </a:extLst>
            </p:cNvPr>
            <p:cNvSpPr/>
            <p:nvPr/>
          </p:nvSpPr>
          <p:spPr>
            <a:xfrm>
              <a:off x="7748735" y="3287228"/>
              <a:ext cx="188941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sebanyak</a:t>
              </a:r>
              <a:r>
                <a:rPr lang="en-US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 </a:t>
              </a:r>
              <a:r>
                <a:rPr lang="en-US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faktor</a:t>
              </a:r>
              <a:endParaRPr lang="en-US" dirty="0"/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DCE1CC48-3908-4130-8C29-48CF43CCF5D9}"/>
                </a:ext>
              </a:extLst>
            </p:cNvPr>
            <p:cNvGrpSpPr/>
            <p:nvPr/>
          </p:nvGrpSpPr>
          <p:grpSpPr>
            <a:xfrm>
              <a:off x="4192619" y="3812858"/>
              <a:ext cx="5222905" cy="1088941"/>
              <a:chOff x="4404018" y="3812858"/>
              <a:chExt cx="5222905" cy="1088941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" name="Rectangle 6">
                    <a:extLst>
                      <a:ext uri="{FF2B5EF4-FFF2-40B4-BE49-F238E27FC236}">
                        <a16:creationId xmlns:a16="http://schemas.microsoft.com/office/drawing/2014/main" id="{DB13EF09-1E5D-48A4-8CBA-84FD4C5C0686}"/>
                      </a:ext>
                    </a:extLst>
                  </p:cNvPr>
                  <p:cNvSpPr/>
                  <p:nvPr/>
                </p:nvSpPr>
                <p:spPr>
                  <a:xfrm>
                    <a:off x="4404018" y="3812858"/>
                    <a:ext cx="5222905" cy="461665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</m:oMath>
                    </a14:m>
                    <a:r>
                      <a:rPr lang="en-US" sz="2400" i="1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en-US" sz="24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r>
                      <a:rPr lang="en-US" sz="2400" i="1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a </a:t>
                    </a:r>
                    <a14:m>
                      <m:oMath xmlns:m="http://schemas.openxmlformats.org/officeDocument/2006/math"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</m:oMath>
                    </a14:m>
                    <a:r>
                      <a:rPr lang="en-US" sz="2400" i="1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a </a:t>
                    </a:r>
                    <a14:m>
                      <m:oMath xmlns:m="http://schemas.openxmlformats.org/officeDocument/2006/math"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</m:oMath>
                    </a14:m>
                    <a:r>
                      <a:rPr lang="en-US" sz="2400" i="1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a </a:t>
                    </a:r>
                    <a14:m>
                      <m:oMath xmlns:m="http://schemas.openxmlformats.org/officeDocument/2006/math"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</m:oMath>
                    </a14:m>
                    <a:r>
                      <a:rPr lang="en-US" sz="2400" i="1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a</a:t>
                    </a:r>
                    <a:r>
                      <a:rPr lang="en-US" sz="24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14:m>
                      <m:oMath xmlns:m="http://schemas.openxmlformats.org/officeDocument/2006/math"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</m:oMath>
                    </a14:m>
                    <a:r>
                      <a:rPr lang="en-US" sz="24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en-US" sz="2400" i="1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a </a:t>
                    </a:r>
                    <a14:m>
                      <m:oMath xmlns:m="http://schemas.openxmlformats.org/officeDocument/2006/math"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</m:oMath>
                    </a14:m>
                    <a:r>
                      <a:rPr lang="en-US" sz="2400" i="1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a </a:t>
                    </a:r>
                    <a14:m>
                      <m:oMath xmlns:m="http://schemas.openxmlformats.org/officeDocument/2006/math"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</m:oMath>
                    </a14:m>
                    <a:r>
                      <a:rPr lang="en-US" sz="2400" i="1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a </a:t>
                    </a:r>
                    <a14:m>
                      <m:oMath xmlns:m="http://schemas.openxmlformats.org/officeDocument/2006/math"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</m:oMath>
                    </a14:m>
                    <a:r>
                      <a:rPr lang="en-US" sz="2400" i="1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 . . </a:t>
                    </a:r>
                    <a14:m>
                      <m:oMath xmlns:m="http://schemas.openxmlformats.org/officeDocument/2006/math"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</m:oMath>
                    </a14:m>
                    <a:r>
                      <a:rPr lang="en-US" sz="2400" i="1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a</a:t>
                    </a:r>
                    <a:r>
                      <a:rPr lang="en-US" sz="24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)</a:t>
                    </a:r>
                    <a:endParaRPr lang="en-US" sz="2400" dirty="0"/>
                  </a:p>
                </p:txBody>
              </p:sp>
            </mc:Choice>
            <mc:Fallback xmlns="">
              <p:sp>
                <p:nvSpPr>
                  <p:cNvPr id="7" name="Rectangle 6">
                    <a:extLst>
                      <a:ext uri="{FF2B5EF4-FFF2-40B4-BE49-F238E27FC236}">
                        <a16:creationId xmlns:a16="http://schemas.microsoft.com/office/drawing/2014/main" id="{DB13EF09-1E5D-48A4-8CBA-84FD4C5C0686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404018" y="3812858"/>
                    <a:ext cx="5222905" cy="461665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t="-11842" r="-1167" b="-27632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6D746EBB-774B-48EE-A22D-4DAE129094B4}"/>
                  </a:ext>
                </a:extLst>
              </p:cNvPr>
              <p:cNvGrpSpPr/>
              <p:nvPr/>
            </p:nvGrpSpPr>
            <p:grpSpPr>
              <a:xfrm>
                <a:off x="4953458" y="4296913"/>
                <a:ext cx="4450892" cy="133908"/>
                <a:chOff x="5004258" y="4288048"/>
                <a:chExt cx="2126667" cy="106582"/>
              </a:xfrm>
            </p:grpSpPr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id="{22C88F0C-9E22-49B5-A330-CE1548FF941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004260" y="4394630"/>
                  <a:ext cx="2126665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A4A6B296-EEAB-4D05-8C74-A116225991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004258" y="4288048"/>
                  <a:ext cx="0" cy="106578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8AEA9F48-1A52-4541-A0C1-5BAEAF6AEBB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130922" y="4288049"/>
                  <a:ext cx="0" cy="106578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BF01AD87-A558-4FD2-A316-E95BB21CA4E8}"/>
                  </a:ext>
                </a:extLst>
              </p:cNvPr>
              <p:cNvSpPr/>
              <p:nvPr/>
            </p:nvSpPr>
            <p:spPr>
              <a:xfrm>
                <a:off x="5977945" y="4532467"/>
                <a:ext cx="282315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sebanyak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 + q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faktor</a:t>
                </a:r>
                <a:endParaRPr lang="en-US" dirty="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39A49FBB-F339-47C9-A598-839334CC799C}"/>
                    </a:ext>
                  </a:extLst>
                </p:cNvPr>
                <p:cNvSpPr/>
                <p:nvPr/>
              </p:nvSpPr>
              <p:spPr>
                <a:xfrm>
                  <a:off x="4415591" y="5157642"/>
                  <a:ext cx="1308243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sSup>
                        <m:sSupPr>
                          <m:ctrlPr>
                            <a:rPr lang="en-US" sz="240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+ 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𝑞</m:t>
                          </m:r>
                        </m:sup>
                      </m:sSup>
                    </m:oMath>
                  </a14:m>
                  <a:r>
                    <a:rPr lang="en-US" sz="2400" dirty="0"/>
                    <a:t> </a:t>
                  </a:r>
                </a:p>
              </p:txBody>
            </p:sp>
          </mc:Choice>
          <mc:Fallback xmlns=""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39A49FBB-F339-47C9-A598-839334CC799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15591" y="5157642"/>
                  <a:ext cx="1308243" cy="46166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807B2BC0-7461-427B-A785-55613D7AACE0}"/>
                  </a:ext>
                </a:extLst>
              </p:cNvPr>
              <p:cNvSpPr/>
              <p:nvPr/>
            </p:nvSpPr>
            <p:spPr>
              <a:xfrm>
                <a:off x="5064962" y="5430223"/>
                <a:ext cx="2542748" cy="700304"/>
              </a:xfrm>
              <a:prstGeom prst="round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sup>
                      </m:sSup>
                      <m:r>
                        <a:rPr lang="en-US" sz="24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𝑞</m:t>
                          </m:r>
                        </m:sup>
                      </m:sSup>
                      <m:sSup>
                        <m:sSupPr>
                          <m:ctrlP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  <m: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+ </m:t>
                          </m:r>
                          <m: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𝑞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807B2BC0-7461-427B-A785-55613D7AACE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4962" y="5430223"/>
                <a:ext cx="2542748" cy="700304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3435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C481F5F-7EAD-44BC-B1F8-3830A82E7DD4}"/>
              </a:ext>
            </a:extLst>
          </p:cNvPr>
          <p:cNvGrpSpPr/>
          <p:nvPr/>
        </p:nvGrpSpPr>
        <p:grpSpPr>
          <a:xfrm>
            <a:off x="385655" y="304196"/>
            <a:ext cx="9281029" cy="1052302"/>
            <a:chOff x="916863" y="1894538"/>
            <a:chExt cx="9281029" cy="1052302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B495410-4380-4613-B237-A36E4D8880B8}"/>
                </a:ext>
              </a:extLst>
            </p:cNvPr>
            <p:cNvSpPr txBox="1"/>
            <p:nvPr/>
          </p:nvSpPr>
          <p:spPr>
            <a:xfrm>
              <a:off x="916863" y="1894538"/>
              <a:ext cx="88417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Pembagian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berpangkat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91665418-BBA6-41C2-9BD4-EE5C4456ACD5}"/>
                </a:ext>
              </a:extLst>
            </p:cNvPr>
            <p:cNvSpPr txBox="1"/>
            <p:nvPr/>
          </p:nvSpPr>
          <p:spPr>
            <a:xfrm>
              <a:off x="916863" y="2485175"/>
              <a:ext cx="92810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Untuk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real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bukan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nol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dan </a:t>
              </a:r>
              <a:r>
                <a:rPr kumimoji="0" 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p, q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bulat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positif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berlaku</a:t>
              </a:r>
              <a:r>
                <a:rPr lang="en-US" sz="2400" dirty="0">
                  <a:solidFill>
                    <a:prstClr val="black"/>
                  </a:solidFill>
                  <a:latin typeface="Calibri" panose="020F0502020204030204"/>
                </a:rPr>
                <a:t>.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38FE4F7-E21F-4E84-ACB3-7DFFFFA31C3C}"/>
                  </a:ext>
                </a:extLst>
              </p:cNvPr>
              <p:cNvSpPr txBox="1"/>
              <p:nvPr/>
            </p:nvSpPr>
            <p:spPr>
              <a:xfrm>
                <a:off x="261496" y="1568997"/>
                <a:ext cx="4407380" cy="8156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sup>
                      </m:sSup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: </m:t>
                      </m:r>
                      <m:sSup>
                        <m:sSupPr>
                          <m:ctrlP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𝑞</m:t>
                          </m:r>
                        </m:sup>
                      </m:sSup>
                      <m:r>
                        <a:rPr lang="en-US" sz="24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4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4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4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4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𝑞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400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38FE4F7-E21F-4E84-ACB3-7DFFFFA31C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496" y="1568997"/>
                <a:ext cx="4407380" cy="81567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39A49FBB-F339-47C9-A598-839334CC799C}"/>
                  </a:ext>
                </a:extLst>
              </p:cNvPr>
              <p:cNvSpPr/>
              <p:nvPr/>
            </p:nvSpPr>
            <p:spPr>
              <a:xfrm>
                <a:off x="2640329" y="4467519"/>
                <a:ext cx="13082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− 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sup>
                    </m:sSup>
                  </m:oMath>
                </a14:m>
                <a:r>
                  <a:rPr lang="en-US" sz="2400" dirty="0"/>
                  <a:t> </a:t>
                </a: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39A49FBB-F339-47C9-A598-839334CC79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0329" y="4467519"/>
                <a:ext cx="1308243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8" name="Group 47">
            <a:extLst>
              <a:ext uri="{FF2B5EF4-FFF2-40B4-BE49-F238E27FC236}">
                <a16:creationId xmlns:a16="http://schemas.microsoft.com/office/drawing/2014/main" id="{A1716CB1-C414-4057-9C2C-7C703E9B91D8}"/>
              </a:ext>
            </a:extLst>
          </p:cNvPr>
          <p:cNvGrpSpPr/>
          <p:nvPr/>
        </p:nvGrpSpPr>
        <p:grpSpPr>
          <a:xfrm>
            <a:off x="2465186" y="2417683"/>
            <a:ext cx="3532954" cy="1818067"/>
            <a:chOff x="2563046" y="2908593"/>
            <a:chExt cx="3532954" cy="1818067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9DC49EDC-4EDC-4C9B-AAD2-F5C88C82EB1B}"/>
                </a:ext>
              </a:extLst>
            </p:cNvPr>
            <p:cNvGrpSpPr/>
            <p:nvPr/>
          </p:nvGrpSpPr>
          <p:grpSpPr>
            <a:xfrm>
              <a:off x="3081627" y="4227628"/>
              <a:ext cx="2858982" cy="52321"/>
              <a:chOff x="6234732" y="2733439"/>
              <a:chExt cx="2126667" cy="106582"/>
            </a:xfrm>
          </p:grpSpPr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13B464A8-C9EE-4B90-B308-36B251B8FC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34734" y="2840021"/>
                <a:ext cx="2126665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099BB603-33CA-404D-98C4-70853FA2982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34732" y="2733439"/>
                <a:ext cx="0" cy="106578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7056065F-2933-4CDC-A45D-073B665478C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361396" y="2733440"/>
                <a:ext cx="0" cy="106578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9C00010-A490-43D8-A848-B63EB34F7046}"/>
                </a:ext>
              </a:extLst>
            </p:cNvPr>
            <p:cNvSpPr/>
            <p:nvPr/>
          </p:nvSpPr>
          <p:spPr>
            <a:xfrm>
              <a:off x="3454683" y="4357328"/>
              <a:ext cx="188941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sebanyak</a:t>
              </a:r>
              <a:r>
                <a:rPr lang="en-US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 </a:t>
              </a:r>
              <a:r>
                <a:rPr lang="en-US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faktor</a:t>
              </a:r>
              <a:endParaRPr lang="en-US" dirty="0"/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C5D5DCB9-08EC-4A1D-9526-7D6A5E2A69BE}"/>
                </a:ext>
              </a:extLst>
            </p:cNvPr>
            <p:cNvGrpSpPr/>
            <p:nvPr/>
          </p:nvGrpSpPr>
          <p:grpSpPr>
            <a:xfrm>
              <a:off x="2563046" y="2908593"/>
              <a:ext cx="3532954" cy="1254930"/>
              <a:chOff x="2563046" y="2908593"/>
              <a:chExt cx="3532954" cy="1254930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0E4E8B4-9C49-405B-B0EE-7B26F79D42CF}"/>
                  </a:ext>
                </a:extLst>
              </p:cNvPr>
              <p:cNvSpPr/>
              <p:nvPr/>
            </p:nvSpPr>
            <p:spPr>
              <a:xfrm>
                <a:off x="3454683" y="2908593"/>
                <a:ext cx="229526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sebanyak</a:t>
                </a:r>
                <a:r>
                  <a:rPr lang="en-US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 </a:t>
                </a:r>
                <a:r>
                  <a:rPr lang="en-US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faktor</a:t>
                </a:r>
                <a:endParaRPr lang="en-US" dirty="0"/>
              </a:p>
            </p:txBody>
          </p: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E28467FB-7F68-43CD-BCBC-ED95B91CC85E}"/>
                  </a:ext>
                </a:extLst>
              </p:cNvPr>
              <p:cNvGrpSpPr/>
              <p:nvPr/>
            </p:nvGrpSpPr>
            <p:grpSpPr>
              <a:xfrm>
                <a:off x="2563046" y="3297019"/>
                <a:ext cx="3532954" cy="866504"/>
                <a:chOff x="2619908" y="3068899"/>
                <a:chExt cx="3532954" cy="866504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1" name="Rectangle 40">
                      <a:extLst>
                        <a:ext uri="{FF2B5EF4-FFF2-40B4-BE49-F238E27FC236}">
                          <a16:creationId xmlns:a16="http://schemas.microsoft.com/office/drawing/2014/main" id="{5D44EA37-849D-4747-A15C-0EF3645E96C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19908" y="3185326"/>
                      <a:ext cx="3532954" cy="750077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24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nor/>
                                  </m:rPr>
                                  <a:rPr lang="en-US" sz="2400" i="1" dirty="0" smtClean="0">
                                    <a:solidFill>
                                      <a:prstClr val="black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a</m:t>
                                </m:r>
                                <m:r>
                                  <m:rPr>
                                    <m:nor/>
                                  </m:rPr>
                                  <a:rPr lang="en-US" sz="2400" i="1" dirty="0">
                                    <a:solidFill>
                                      <a:prstClr val="black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a:rPr lang="en-US" sz="24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×</m:t>
                                </m:r>
                                <m:r>
                                  <m:rPr>
                                    <m:nor/>
                                  </m:rPr>
                                  <a:rPr lang="en-US" sz="2400" i="1" dirty="0">
                                    <a:solidFill>
                                      <a:prstClr val="black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US" sz="2400" i="1" dirty="0">
                                    <a:solidFill>
                                      <a:prstClr val="black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a</m:t>
                                </m:r>
                                <m:r>
                                  <m:rPr>
                                    <m:nor/>
                                  </m:rPr>
                                  <a:rPr lang="en-US" sz="2400" i="1" dirty="0">
                                    <a:solidFill>
                                      <a:prstClr val="black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a:rPr lang="en-US" sz="24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×</m:t>
                                </m:r>
                                <m:r>
                                  <m:rPr>
                                    <m:nor/>
                                  </m:rPr>
                                  <a:rPr lang="en-US" sz="2400" i="1" dirty="0">
                                    <a:solidFill>
                                      <a:prstClr val="black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US" sz="2400" i="1" dirty="0">
                                    <a:solidFill>
                                      <a:prstClr val="black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a</m:t>
                                </m:r>
                                <m:r>
                                  <m:rPr>
                                    <m:nor/>
                                  </m:rPr>
                                  <a:rPr lang="en-US" sz="2400" i="1" dirty="0">
                                    <a:solidFill>
                                      <a:prstClr val="black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a:rPr lang="en-US" sz="24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×</m:t>
                                </m:r>
                                <m:r>
                                  <m:rPr>
                                    <m:nor/>
                                  </m:rPr>
                                  <a:rPr lang="en-US" sz="2400" i="1" dirty="0">
                                    <a:solidFill>
                                      <a:prstClr val="black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. . . </m:t>
                                </m:r>
                                <m:r>
                                  <a:rPr lang="en-US" sz="24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×</m:t>
                                </m:r>
                                <m:r>
                                  <m:rPr>
                                    <m:nor/>
                                  </m:rPr>
                                  <a:rPr lang="en-US" sz="2400" i="1" dirty="0">
                                    <a:solidFill>
                                      <a:prstClr val="black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US" sz="2400" i="1" dirty="0">
                                    <a:solidFill>
                                      <a:prstClr val="black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a</m:t>
                                </m:r>
                              </m:num>
                              <m:den>
                                <m:r>
                                  <m:rPr>
                                    <m:nor/>
                                  </m:rPr>
                                  <a:rPr lang="en-US" sz="2400" i="1" dirty="0">
                                    <a:solidFill>
                                      <a:prstClr val="black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a</m:t>
                                </m:r>
                                <m:r>
                                  <m:rPr>
                                    <m:nor/>
                                  </m:rPr>
                                  <a:rPr lang="en-US" sz="2400" i="1" dirty="0">
                                    <a:solidFill>
                                      <a:prstClr val="black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a:rPr lang="en-US" sz="24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×</m:t>
                                </m:r>
                                <m:r>
                                  <m:rPr>
                                    <m:nor/>
                                  </m:rPr>
                                  <a:rPr lang="en-US" sz="2400" i="1" dirty="0">
                                    <a:solidFill>
                                      <a:prstClr val="black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US" sz="2400" i="1" dirty="0">
                                    <a:solidFill>
                                      <a:prstClr val="black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a</m:t>
                                </m:r>
                                <m:r>
                                  <m:rPr>
                                    <m:nor/>
                                  </m:rPr>
                                  <a:rPr lang="en-US" sz="2400" i="1" dirty="0">
                                    <a:solidFill>
                                      <a:prstClr val="black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a:rPr lang="en-US" sz="24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×</m:t>
                                </m:r>
                                <m:r>
                                  <m:rPr>
                                    <m:nor/>
                                  </m:rPr>
                                  <a:rPr lang="en-US" sz="2400" i="1" dirty="0">
                                    <a:solidFill>
                                      <a:prstClr val="black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US" sz="2400" i="1" dirty="0">
                                    <a:solidFill>
                                      <a:prstClr val="black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a</m:t>
                                </m:r>
                                <m:r>
                                  <m:rPr>
                                    <m:nor/>
                                  </m:rPr>
                                  <a:rPr lang="en-US" sz="2400" i="1" dirty="0">
                                    <a:solidFill>
                                      <a:prstClr val="black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a:rPr lang="en-US" sz="24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×</m:t>
                                </m:r>
                                <m:r>
                                  <m:rPr>
                                    <m:nor/>
                                  </m:rPr>
                                  <a:rPr lang="en-US" sz="2400" i="1" dirty="0">
                                    <a:solidFill>
                                      <a:prstClr val="black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. . . </m:t>
                                </m:r>
                                <m:r>
                                  <a:rPr lang="en-US" sz="24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×</m:t>
                                </m:r>
                                <m:r>
                                  <m:rPr>
                                    <m:nor/>
                                  </m:rPr>
                                  <a:rPr lang="en-US" sz="2400" i="1" dirty="0">
                                    <a:solidFill>
                                      <a:prstClr val="black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US" sz="2400" i="1" dirty="0">
                                    <a:solidFill>
                                      <a:prstClr val="black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a</m:t>
                                </m:r>
                              </m:den>
                            </m:f>
                          </m:oMath>
                        </m:oMathPara>
                      </a14:m>
                      <a:endParaRPr lang="en-US" sz="2400" dirty="0"/>
                    </a:p>
                  </p:txBody>
                </p:sp>
              </mc:Choice>
              <mc:Fallback xmlns="">
                <p:sp>
                  <p:nvSpPr>
                    <p:cNvPr id="41" name="Rectangle 40">
                      <a:extLst>
                        <a:ext uri="{FF2B5EF4-FFF2-40B4-BE49-F238E27FC236}">
                          <a16:creationId xmlns:a16="http://schemas.microsoft.com/office/drawing/2014/main" id="{5D44EA37-849D-4747-A15C-0EF3645E96C9}"/>
                        </a:ext>
                      </a:extLst>
                    </p:cNvPr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619908" y="3185326"/>
                      <a:ext cx="3532954" cy="750077"/>
                    </a:xfrm>
                    <a:prstGeom prst="rect">
                      <a:avLst/>
                    </a:prstGeom>
                    <a:blipFill>
                      <a:blip r:embed="rId4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grpSp>
              <p:nvGrpSpPr>
                <p:cNvPr id="43" name="Group 42">
                  <a:extLst>
                    <a:ext uri="{FF2B5EF4-FFF2-40B4-BE49-F238E27FC236}">
                      <a16:creationId xmlns:a16="http://schemas.microsoft.com/office/drawing/2014/main" id="{A0348290-1534-4374-A09B-E25171312041}"/>
                    </a:ext>
                  </a:extLst>
                </p:cNvPr>
                <p:cNvGrpSpPr/>
                <p:nvPr/>
              </p:nvGrpSpPr>
              <p:grpSpPr>
                <a:xfrm rot="10800000">
                  <a:off x="3138490" y="3068899"/>
                  <a:ext cx="2858981" cy="154980"/>
                  <a:chOff x="2961798" y="3665330"/>
                  <a:chExt cx="2126665" cy="106578"/>
                </a:xfrm>
              </p:grpSpPr>
              <p:grpSp>
                <p:nvGrpSpPr>
                  <p:cNvPr id="16" name="Group 15">
                    <a:extLst>
                      <a:ext uri="{FF2B5EF4-FFF2-40B4-BE49-F238E27FC236}">
                        <a16:creationId xmlns:a16="http://schemas.microsoft.com/office/drawing/2014/main" id="{E48B596C-77E5-42CD-ADA9-CAF87BC30E11}"/>
                      </a:ext>
                    </a:extLst>
                  </p:cNvPr>
                  <p:cNvGrpSpPr/>
                  <p:nvPr/>
                </p:nvGrpSpPr>
                <p:grpSpPr>
                  <a:xfrm>
                    <a:off x="2961798" y="3665330"/>
                    <a:ext cx="2126665" cy="106578"/>
                    <a:chOff x="4826388" y="4027486"/>
                    <a:chExt cx="1374397" cy="197370"/>
                  </a:xfrm>
                </p:grpSpPr>
                <p:cxnSp>
                  <p:nvCxnSpPr>
                    <p:cNvPr id="18" name="Straight Connector 17">
                      <a:extLst>
                        <a:ext uri="{FF2B5EF4-FFF2-40B4-BE49-F238E27FC236}">
                          <a16:creationId xmlns:a16="http://schemas.microsoft.com/office/drawing/2014/main" id="{1DD976CE-91FF-4776-A6E3-8F0DB515D01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826388" y="4224856"/>
                      <a:ext cx="1374397" cy="0"/>
                    </a:xfrm>
                    <a:prstGeom prst="line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" name="Straight Connector 18">
                      <a:extLst>
                        <a:ext uri="{FF2B5EF4-FFF2-40B4-BE49-F238E27FC236}">
                          <a16:creationId xmlns:a16="http://schemas.microsoft.com/office/drawing/2014/main" id="{5F5C7E61-5F55-4CD1-871A-47D7675081D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4826388" y="4027486"/>
                      <a:ext cx="0" cy="197370"/>
                    </a:xfrm>
                    <a:prstGeom prst="line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4" name="Straight Connector 43">
                    <a:extLst>
                      <a:ext uri="{FF2B5EF4-FFF2-40B4-BE49-F238E27FC236}">
                        <a16:creationId xmlns:a16="http://schemas.microsoft.com/office/drawing/2014/main" id="{E422759C-7DD8-402B-AB41-B286D38B666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088463" y="3665330"/>
                    <a:ext cx="0" cy="106578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B99BFDDB-BF35-4F36-8826-3A9E32F1DA62}"/>
              </a:ext>
            </a:extLst>
          </p:cNvPr>
          <p:cNvGrpSpPr/>
          <p:nvPr/>
        </p:nvGrpSpPr>
        <p:grpSpPr>
          <a:xfrm>
            <a:off x="2905642" y="5160953"/>
            <a:ext cx="2991421" cy="815673"/>
            <a:chOff x="3849329" y="4527754"/>
            <a:chExt cx="3775588" cy="1020917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188C7E35-21AD-45D0-9D4D-DB8A47E0019A}"/>
                </a:ext>
              </a:extLst>
            </p:cNvPr>
            <p:cNvSpPr/>
            <p:nvPr/>
          </p:nvSpPr>
          <p:spPr>
            <a:xfrm>
              <a:off x="3849329" y="4527754"/>
              <a:ext cx="3775588" cy="1020917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3954A45F-2315-45C3-8A2D-0F6528D7A024}"/>
                    </a:ext>
                  </a:extLst>
                </p:cNvPr>
                <p:cNvSpPr/>
                <p:nvPr/>
              </p:nvSpPr>
              <p:spPr>
                <a:xfrm>
                  <a:off x="4067251" y="4644247"/>
                  <a:ext cx="3227302" cy="81554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 xmlns:m="http://schemas.openxmlformats.org/officeDocument/2006/math">
                      <m:f>
                        <m:fPr>
                          <m:ctrlPr>
                            <a:rPr lang="en-US" sz="240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4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4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4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4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𝑞</m:t>
                              </m:r>
                            </m:sup>
                          </m:sSup>
                        </m:den>
                      </m:f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− 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𝑞</m:t>
                          </m:r>
                        </m:sup>
                      </m:sSup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</a:t>
                  </a:r>
                </a:p>
              </p:txBody>
            </p:sp>
          </mc:Choice>
          <mc:Fallback xmlns=""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3954A45F-2315-45C3-8A2D-0F6528D7A02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67251" y="4644247"/>
                  <a:ext cx="3227302" cy="815545"/>
                </a:xfrm>
                <a:prstGeom prst="rect">
                  <a:avLst/>
                </a:prstGeom>
                <a:blipFill>
                  <a:blip r:embed="rId5"/>
                  <a:stretch>
                    <a:fillRect b="-747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846086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C481F5F-7EAD-44BC-B1F8-3830A82E7DD4}"/>
              </a:ext>
            </a:extLst>
          </p:cNvPr>
          <p:cNvGrpSpPr/>
          <p:nvPr/>
        </p:nvGrpSpPr>
        <p:grpSpPr>
          <a:xfrm>
            <a:off x="385655" y="304196"/>
            <a:ext cx="9281029" cy="1790966"/>
            <a:chOff x="916863" y="1894538"/>
            <a:chExt cx="9281029" cy="1790966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B495410-4380-4613-B237-A36E4D8880B8}"/>
                </a:ext>
              </a:extLst>
            </p:cNvPr>
            <p:cNvSpPr txBox="1"/>
            <p:nvPr/>
          </p:nvSpPr>
          <p:spPr>
            <a:xfrm>
              <a:off x="916863" y="1894538"/>
              <a:ext cx="88417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c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Pemangkatan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berpangkat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91665418-BBA6-41C2-9BD4-EE5C4456ACD5}"/>
                </a:ext>
              </a:extLst>
            </p:cNvPr>
            <p:cNvSpPr txBox="1"/>
            <p:nvPr/>
          </p:nvSpPr>
          <p:spPr>
            <a:xfrm>
              <a:off x="916863" y="2485175"/>
              <a:ext cx="9281029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Untuk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real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bukan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nol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pemangkatan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berpangkat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didefinisikan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berdasarkan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arti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pemangkatan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yaitu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perkalian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berulang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sebanyak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pangkat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tersebut</a:t>
              </a:r>
              <a:r>
                <a: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BB6C57E-614F-4376-9602-BE913FBD7DE8}"/>
              </a:ext>
            </a:extLst>
          </p:cNvPr>
          <p:cNvGrpSpPr/>
          <p:nvPr/>
        </p:nvGrpSpPr>
        <p:grpSpPr>
          <a:xfrm>
            <a:off x="1460443" y="2224134"/>
            <a:ext cx="7448976" cy="938634"/>
            <a:chOff x="1866843" y="2888479"/>
            <a:chExt cx="7448976" cy="93863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AA263159-F9F0-4836-993F-42D113A34878}"/>
                    </a:ext>
                  </a:extLst>
                </p:cNvPr>
                <p:cNvSpPr txBox="1"/>
                <p:nvPr/>
              </p:nvSpPr>
              <p:spPr>
                <a:xfrm>
                  <a:off x="1866843" y="2888479"/>
                  <a:ext cx="7448976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lvl="0">
                    <a:defRPr/>
                  </a:pPr>
                  <a14:m>
                    <m:oMath xmlns:m="http://schemas.openxmlformats.org/officeDocument/2006/math"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sz="240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sup>
                      </m:sSup>
                      <m:sSup>
                        <m:sSupPr>
                          <m:ctrlP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𝑞</m:t>
                          </m:r>
                        </m:sup>
                      </m:sSup>
                      <m:r>
                        <a:rPr lang="en-US" sz="24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sup>
                      </m:sSup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sup>
                      </m:sSup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sup>
                      </m:sSup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sSup>
                        <m:sSupPr>
                          <m:ctrlP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sup>
                      </m:sSup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sup>
                      </m:sSup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. . . </a:t>
                  </a:r>
                  <a14:m>
                    <m:oMath xmlns:m="http://schemas.openxmlformats.org/officeDocument/2006/math"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sup>
                      </m:sSup>
                    </m:oMath>
                  </a14:m>
                  <a:endParaRPr lang="en-US" sz="24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AA263159-F9F0-4836-993F-42D113A3487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66843" y="2888479"/>
                  <a:ext cx="7448976" cy="461665"/>
                </a:xfrm>
                <a:prstGeom prst="rect">
                  <a:avLst/>
                </a:prstGeom>
                <a:blipFill>
                  <a:blip r:embed="rId2"/>
                  <a:stretch>
                    <a:fillRect l="-736" t="-10526" b="-2894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D5BB4BAB-33D0-489B-A2ED-ECB8EBBB6CFF}"/>
                </a:ext>
              </a:extLst>
            </p:cNvPr>
            <p:cNvGrpSpPr/>
            <p:nvPr/>
          </p:nvGrpSpPr>
          <p:grpSpPr>
            <a:xfrm>
              <a:off x="3147742" y="3350145"/>
              <a:ext cx="4399687" cy="78856"/>
              <a:chOff x="3529318" y="4461475"/>
              <a:chExt cx="4450892" cy="133908"/>
            </a:xfrm>
          </p:grpSpPr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1F9F66EE-5F34-4FFA-8508-6FC1163ED5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29322" y="4595383"/>
                <a:ext cx="4450888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CF4F0659-0621-4EE1-A6CA-38BAAD63AB0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529318" y="4461475"/>
                <a:ext cx="0" cy="133903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ACAED41F-A0BB-489B-8FCB-7321AE3924E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980204" y="4461476"/>
                <a:ext cx="0" cy="133903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3C59789-1F51-47B5-9B40-E84DB7D490C6}"/>
                </a:ext>
              </a:extLst>
            </p:cNvPr>
            <p:cNvSpPr/>
            <p:nvPr/>
          </p:nvSpPr>
          <p:spPr>
            <a:xfrm>
              <a:off x="4081462" y="3457781"/>
              <a:ext cx="188941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sebanyak</a:t>
              </a:r>
              <a:r>
                <a:rPr lang="en-US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 </a:t>
              </a:r>
              <a:r>
                <a:rPr lang="en-US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faktor</a:t>
              </a:r>
              <a:endParaRPr lang="en-US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912C767F-F3EE-4655-8B73-C33428F20906}"/>
                  </a:ext>
                </a:extLst>
              </p:cNvPr>
              <p:cNvSpPr/>
              <p:nvPr/>
            </p:nvSpPr>
            <p:spPr>
              <a:xfrm>
                <a:off x="2391140" y="3487921"/>
                <a:ext cx="370486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+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+ 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+ 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+ 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+ 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+ .  .  .  +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sup>
                    </m:sSup>
                  </m:oMath>
                </a14:m>
                <a:r>
                  <a:rPr lang="en-US" sz="24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400" dirty="0"/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912C767F-F3EE-4655-8B73-C33428F2090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1140" y="3487921"/>
                <a:ext cx="3704860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Rectangle 32">
            <a:extLst>
              <a:ext uri="{FF2B5EF4-FFF2-40B4-BE49-F238E27FC236}">
                <a16:creationId xmlns:a16="http://schemas.microsoft.com/office/drawing/2014/main" id="{322D7548-1AA8-4DE4-A40D-C7B250879196}"/>
              </a:ext>
            </a:extLst>
          </p:cNvPr>
          <p:cNvSpPr/>
          <p:nvPr/>
        </p:nvSpPr>
        <p:spPr>
          <a:xfrm>
            <a:off x="3412101" y="4027705"/>
            <a:ext cx="1889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sebanyak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faktor</a:t>
            </a:r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EF3309B-BA63-404C-9952-D57EA261A7D7}"/>
              </a:ext>
            </a:extLst>
          </p:cNvPr>
          <p:cNvGrpSpPr/>
          <p:nvPr/>
        </p:nvGrpSpPr>
        <p:grpSpPr>
          <a:xfrm>
            <a:off x="2828589" y="3894019"/>
            <a:ext cx="2991421" cy="95331"/>
            <a:chOff x="2828589" y="3894020"/>
            <a:chExt cx="4399687" cy="78856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FA101799-BA8F-4B29-B11B-1FDB0176485F}"/>
                </a:ext>
              </a:extLst>
            </p:cNvPr>
            <p:cNvCxnSpPr>
              <a:cxnSpLocks/>
            </p:cNvCxnSpPr>
            <p:nvPr/>
          </p:nvCxnSpPr>
          <p:spPr>
            <a:xfrm>
              <a:off x="2828593" y="3972876"/>
              <a:ext cx="43996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F6D3DA3-C2D4-4992-A107-C81F6A83C2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28589" y="3894020"/>
              <a:ext cx="0" cy="78853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8077BEB-C146-43EB-AD21-6219819BC57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28270" y="3894021"/>
              <a:ext cx="0" cy="78853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4C8FD9E-35C5-4D27-9D42-B882D7139A0F}"/>
              </a:ext>
            </a:extLst>
          </p:cNvPr>
          <p:cNvGrpSpPr/>
          <p:nvPr/>
        </p:nvGrpSpPr>
        <p:grpSpPr>
          <a:xfrm>
            <a:off x="3180076" y="5392245"/>
            <a:ext cx="2406780" cy="706370"/>
            <a:chOff x="2804955" y="4894253"/>
            <a:chExt cx="4118831" cy="815673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188C7E35-21AD-45D0-9D4D-DB8A47E0019A}"/>
                </a:ext>
              </a:extLst>
            </p:cNvPr>
            <p:cNvSpPr/>
            <p:nvPr/>
          </p:nvSpPr>
          <p:spPr>
            <a:xfrm>
              <a:off x="2804955" y="4894253"/>
              <a:ext cx="4118831" cy="815673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Rectangle 6">
                  <a:extLst>
                    <a:ext uri="{FF2B5EF4-FFF2-40B4-BE49-F238E27FC236}">
                      <a16:creationId xmlns:a16="http://schemas.microsoft.com/office/drawing/2014/main" id="{88558713-3277-4422-AF1E-5C51D0C8C45F}"/>
                    </a:ext>
                  </a:extLst>
                </p:cNvPr>
                <p:cNvSpPr/>
                <p:nvPr/>
              </p:nvSpPr>
              <p:spPr>
                <a:xfrm>
                  <a:off x="3035966" y="5035538"/>
                  <a:ext cx="3656807" cy="53310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𝑞</m:t>
                            </m:r>
                          </m:sup>
                        </m:sSup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n-US" sz="240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×</m:t>
                            </m:r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𝑞</m:t>
                            </m:r>
                          </m:sup>
                        </m:sSup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7" name="Rectangle 6">
                  <a:extLst>
                    <a:ext uri="{FF2B5EF4-FFF2-40B4-BE49-F238E27FC236}">
                      <a16:creationId xmlns:a16="http://schemas.microsoft.com/office/drawing/2014/main" id="{88558713-3277-4422-AF1E-5C51D0C8C45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35966" y="5035538"/>
                  <a:ext cx="3656807" cy="533103"/>
                </a:xfrm>
                <a:prstGeom prst="rect">
                  <a:avLst/>
                </a:prstGeom>
                <a:blipFill>
                  <a:blip r:embed="rId4"/>
                  <a:stretch>
                    <a:fillRect l="-571" b="-18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B11DE77F-AD3E-47C2-91BE-87FF2226DE4C}"/>
                  </a:ext>
                </a:extLst>
              </p:cNvPr>
              <p:cNvSpPr/>
              <p:nvPr/>
            </p:nvSpPr>
            <p:spPr>
              <a:xfrm>
                <a:off x="2644495" y="4647608"/>
                <a:ext cx="762580" cy="3998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𝑞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B11DE77F-AD3E-47C2-91BE-87FF2226DE4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4495" y="4647608"/>
                <a:ext cx="762580" cy="399800"/>
              </a:xfrm>
              <a:prstGeom prst="rect">
                <a:avLst/>
              </a:prstGeom>
              <a:blipFill>
                <a:blip r:embed="rId5"/>
                <a:stretch>
                  <a:fillRect r="-56800" b="-15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77949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C481F5F-7EAD-44BC-B1F8-3830A82E7DD4}"/>
              </a:ext>
            </a:extLst>
          </p:cNvPr>
          <p:cNvGrpSpPr/>
          <p:nvPr/>
        </p:nvGrpSpPr>
        <p:grpSpPr>
          <a:xfrm>
            <a:off x="878245" y="1203532"/>
            <a:ext cx="9281029" cy="1421634"/>
            <a:chOff x="916863" y="1894538"/>
            <a:chExt cx="9281029" cy="1421634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B495410-4380-4613-B237-A36E4D8880B8}"/>
                </a:ext>
              </a:extLst>
            </p:cNvPr>
            <p:cNvSpPr txBox="1"/>
            <p:nvPr/>
          </p:nvSpPr>
          <p:spPr>
            <a:xfrm>
              <a:off x="916863" y="1894538"/>
              <a:ext cx="88417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d.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Penjumlahan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atau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pengurangan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berpangkat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91665418-BBA6-41C2-9BD4-EE5C4456ACD5}"/>
                </a:ext>
              </a:extLst>
            </p:cNvPr>
            <p:cNvSpPr txBox="1"/>
            <p:nvPr/>
          </p:nvSpPr>
          <p:spPr>
            <a:xfrm>
              <a:off x="916863" y="2485175"/>
              <a:ext cx="9281029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berpangkat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dengan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pangkat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dan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pokok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yang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sama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merupakan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suku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yang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sejenis</a:t>
              </a:r>
              <a:r>
                <a:rPr kumimoji="0" lang="en-US" sz="240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sehingga</a:t>
              </a:r>
              <a:r>
                <a:rPr kumimoji="0" lang="en-US" sz="240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berlaku</a:t>
              </a:r>
              <a:r>
                <a:rPr kumimoji="0" lang="en-US" sz="240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4C8FD9E-35C5-4D27-9D42-B882D7139A0F}"/>
              </a:ext>
            </a:extLst>
          </p:cNvPr>
          <p:cNvGrpSpPr/>
          <p:nvPr/>
        </p:nvGrpSpPr>
        <p:grpSpPr>
          <a:xfrm>
            <a:off x="4181842" y="3143544"/>
            <a:ext cx="3031758" cy="706370"/>
            <a:chOff x="3035966" y="4894252"/>
            <a:chExt cx="4995642" cy="815673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188C7E35-21AD-45D0-9D4D-DB8A47E0019A}"/>
                </a:ext>
              </a:extLst>
            </p:cNvPr>
            <p:cNvSpPr/>
            <p:nvPr/>
          </p:nvSpPr>
          <p:spPr>
            <a:xfrm>
              <a:off x="3035966" y="4894252"/>
              <a:ext cx="4995642" cy="815673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Rectangle 6">
                  <a:extLst>
                    <a:ext uri="{FF2B5EF4-FFF2-40B4-BE49-F238E27FC236}">
                      <a16:creationId xmlns:a16="http://schemas.microsoft.com/office/drawing/2014/main" id="{88558713-3277-4422-AF1E-5C51D0C8C45F}"/>
                    </a:ext>
                  </a:extLst>
                </p:cNvPr>
                <p:cNvSpPr/>
                <p:nvPr/>
              </p:nvSpPr>
              <p:spPr>
                <a:xfrm>
                  <a:off x="3035966" y="5035538"/>
                  <a:ext cx="4995642" cy="53310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±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𝑏𝑐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d>
                          <m:dPr>
                            <m:ctrlP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en-US" sz="24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±</m:t>
                            </m:r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d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oMath>
                    </m:oMathPara>
                  </a14:m>
                  <a:endParaRPr lang="en-US" sz="2400" i="1" dirty="0"/>
                </a:p>
              </p:txBody>
            </p:sp>
          </mc:Choice>
          <mc:Fallback xmlns="">
            <p:sp>
              <p:nvSpPr>
                <p:cNvPr id="7" name="Rectangle 6">
                  <a:extLst>
                    <a:ext uri="{FF2B5EF4-FFF2-40B4-BE49-F238E27FC236}">
                      <a16:creationId xmlns:a16="http://schemas.microsoft.com/office/drawing/2014/main" id="{88558713-3277-4422-AF1E-5C51D0C8C45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35966" y="5035538"/>
                  <a:ext cx="4995642" cy="533103"/>
                </a:xfrm>
                <a:prstGeom prst="rect">
                  <a:avLst/>
                </a:prstGeom>
                <a:blipFill>
                  <a:blip r:embed="rId2"/>
                  <a:stretch>
                    <a:fillRect b="-2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4787050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extBox 124">
            <a:extLst>
              <a:ext uri="{FF2B5EF4-FFF2-40B4-BE49-F238E27FC236}">
                <a16:creationId xmlns:a16="http://schemas.microsoft.com/office/drawing/2014/main" id="{91665418-BBA6-41C2-9BD4-EE5C4456ACD5}"/>
              </a:ext>
            </a:extLst>
          </p:cNvPr>
          <p:cNvSpPr txBox="1"/>
          <p:nvPr/>
        </p:nvSpPr>
        <p:spPr>
          <a:xfrm>
            <a:off x="392170" y="1434238"/>
            <a:ext cx="928102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Untuk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a, b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real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bukan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nol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dan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positif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pemangkatan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pecahan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yaitu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perkalian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berulang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sebanyak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pangkat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tersebut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4C8FD9E-35C5-4D27-9D42-B882D7139A0F}"/>
              </a:ext>
            </a:extLst>
          </p:cNvPr>
          <p:cNvGrpSpPr/>
          <p:nvPr/>
        </p:nvGrpSpPr>
        <p:grpSpPr>
          <a:xfrm>
            <a:off x="2666733" y="5076825"/>
            <a:ext cx="3570828" cy="961119"/>
            <a:chOff x="3035966" y="4779080"/>
            <a:chExt cx="5883907" cy="930845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188C7E35-21AD-45D0-9D4D-DB8A47E0019A}"/>
                </a:ext>
              </a:extLst>
            </p:cNvPr>
            <p:cNvSpPr/>
            <p:nvPr/>
          </p:nvSpPr>
          <p:spPr>
            <a:xfrm>
              <a:off x="3035966" y="4779080"/>
              <a:ext cx="5883907" cy="930845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Rectangle 6">
                  <a:extLst>
                    <a:ext uri="{FF2B5EF4-FFF2-40B4-BE49-F238E27FC236}">
                      <a16:creationId xmlns:a16="http://schemas.microsoft.com/office/drawing/2014/main" id="{88558713-3277-4422-AF1E-5C51D0C8C45F}"/>
                    </a:ext>
                  </a:extLst>
                </p:cNvPr>
                <p:cNvSpPr/>
                <p:nvPr/>
              </p:nvSpPr>
              <p:spPr>
                <a:xfrm>
                  <a:off x="3239703" y="4903176"/>
                  <a:ext cx="5590009" cy="66627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sSup>
                        <m:sSupPr>
                          <m:ctrlPr>
                            <a:rPr lang="en-US" sz="24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sup>
                      </m:sSup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p>
                          </m:sSup>
                        </m:den>
                      </m:f>
                    </m:oMath>
                  </a14:m>
                  <a:r>
                    <a:rPr lang="en-US" sz="2400" i="1" dirty="0"/>
                    <a:t> , </a:t>
                  </a:r>
                  <a:r>
                    <a:rPr lang="en-US" sz="2400" dirty="0"/>
                    <a:t>dengan</a:t>
                  </a:r>
                  <a:r>
                    <a:rPr lang="en-US" sz="2400" dirty="0">
                      <a:ea typeface="Cambria Math" panose="020405030504060302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</a:t>
                  </a:r>
                  <a:r>
                    <a:rPr lang="en-US" sz="2400" dirty="0"/>
                    <a:t> </a:t>
                  </a:r>
                  <a:endParaRPr lang="en-US" sz="2400" i="1" dirty="0"/>
                </a:p>
              </p:txBody>
            </p:sp>
          </mc:Choice>
          <mc:Fallback xmlns="">
            <p:sp>
              <p:nvSpPr>
                <p:cNvPr id="7" name="Rectangle 6">
                  <a:extLst>
                    <a:ext uri="{FF2B5EF4-FFF2-40B4-BE49-F238E27FC236}">
                      <a16:creationId xmlns:a16="http://schemas.microsoft.com/office/drawing/2014/main" id="{88558713-3277-4422-AF1E-5C51D0C8C45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39703" y="4903176"/>
                  <a:ext cx="5590009" cy="666276"/>
                </a:xfrm>
                <a:prstGeom prst="rect">
                  <a:avLst/>
                </a:prstGeom>
                <a:blipFill>
                  <a:blip r:embed="rId2"/>
                  <a:stretch>
                    <a:fillRect b="-708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2C5E53E6-07E7-4959-86B4-1318C0905B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5" y="166510"/>
            <a:ext cx="5123140" cy="99904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AD030A5-A932-40DE-9609-867C3FC14B1B}"/>
              </a:ext>
            </a:extLst>
          </p:cNvPr>
          <p:cNvSpPr txBox="1"/>
          <p:nvPr/>
        </p:nvSpPr>
        <p:spPr>
          <a:xfrm>
            <a:off x="392170" y="435197"/>
            <a:ext cx="44266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Pecahan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Berpangkat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E85609B6-31E6-4C87-9997-7D9C7986D997}"/>
                  </a:ext>
                </a:extLst>
              </p:cNvPr>
              <p:cNvSpPr/>
              <p:nvPr/>
            </p:nvSpPr>
            <p:spPr>
              <a:xfrm>
                <a:off x="2429661" y="2712996"/>
                <a:ext cx="3875228" cy="6879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</m:sSup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den>
                        </m:f>
                      </m:e>
                    </m:d>
                    <m:r>
                      <a:rPr 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d>
                      <m:d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den>
                        </m:f>
                      </m:e>
                    </m:d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. . .  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d>
                      <m:d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den>
                        </m:f>
                      </m:e>
                    </m: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E85609B6-31E6-4C87-9997-7D9C7986D9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9661" y="2712996"/>
                <a:ext cx="3875228" cy="68794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1">
            <a:extLst>
              <a:ext uri="{FF2B5EF4-FFF2-40B4-BE49-F238E27FC236}">
                <a16:creationId xmlns:a16="http://schemas.microsoft.com/office/drawing/2014/main" id="{0D84C3A7-800F-4098-9555-EAA2EF8B17D9}"/>
              </a:ext>
            </a:extLst>
          </p:cNvPr>
          <p:cNvSpPr/>
          <p:nvPr/>
        </p:nvSpPr>
        <p:spPr>
          <a:xfrm>
            <a:off x="3730661" y="3698580"/>
            <a:ext cx="1889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sebanyak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faktor</a:t>
            </a:r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C2DBD0B-3359-4D7E-9144-A6759F5C0C6E}"/>
              </a:ext>
            </a:extLst>
          </p:cNvPr>
          <p:cNvGrpSpPr/>
          <p:nvPr/>
        </p:nvGrpSpPr>
        <p:grpSpPr>
          <a:xfrm>
            <a:off x="3617903" y="3462118"/>
            <a:ext cx="2309468" cy="133686"/>
            <a:chOff x="2828589" y="3894020"/>
            <a:chExt cx="4399687" cy="78856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BEF5B9BF-F25B-4D7C-A947-22ECEA7C2123}"/>
                </a:ext>
              </a:extLst>
            </p:cNvPr>
            <p:cNvCxnSpPr>
              <a:cxnSpLocks/>
            </p:cNvCxnSpPr>
            <p:nvPr/>
          </p:nvCxnSpPr>
          <p:spPr>
            <a:xfrm>
              <a:off x="2828593" y="3972876"/>
              <a:ext cx="43996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65EF56A8-9FAD-4D00-88B5-364C153F0CC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28589" y="3894020"/>
              <a:ext cx="0" cy="78853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54FC15DA-8611-4351-9250-38240B87897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28270" y="3894021"/>
              <a:ext cx="0" cy="78853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159F702B-3F1C-4894-AACA-08483981D3EA}"/>
                  </a:ext>
                </a:extLst>
              </p:cNvPr>
              <p:cNvSpPr/>
              <p:nvPr/>
            </p:nvSpPr>
            <p:spPr>
              <a:xfrm>
                <a:off x="3278710" y="4170687"/>
                <a:ext cx="903902" cy="8033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40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159F702B-3F1C-4894-AACA-08483981D3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8710" y="4170687"/>
                <a:ext cx="903902" cy="80336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9443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3631</TotalTime>
  <Words>671</Words>
  <Application>Microsoft Office PowerPoint</Application>
  <PresentationFormat>Widescreen</PresentationFormat>
  <Paragraphs>150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ＭＳ Ｐゴシック</vt:lpstr>
      <vt:lpstr>游ゴシック Light</vt:lpstr>
      <vt:lpstr>Arial</vt:lpstr>
      <vt:lpstr>Arial Black</vt:lpstr>
      <vt:lpstr>Arial Rounded MT Bold</vt:lpstr>
      <vt:lpstr>Calibri</vt:lpstr>
      <vt:lpstr>Calibri Light</vt:lpstr>
      <vt:lpstr>Cambria Math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Rofi Febri</dc:creator>
  <cp:lastModifiedBy>ERLBPL056</cp:lastModifiedBy>
  <cp:revision>127</cp:revision>
  <dcterms:created xsi:type="dcterms:W3CDTF">2023-04-03T14:29:26Z</dcterms:created>
  <dcterms:modified xsi:type="dcterms:W3CDTF">2023-06-09T08:20:34Z</dcterms:modified>
</cp:coreProperties>
</file>